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42"/>
  </p:notesMasterIdLst>
  <p:handoutMasterIdLst>
    <p:handoutMasterId r:id="rId43"/>
  </p:handoutMasterIdLst>
  <p:sldIdLst>
    <p:sldId id="291" r:id="rId5"/>
    <p:sldId id="292" r:id="rId6"/>
    <p:sldId id="329" r:id="rId7"/>
    <p:sldId id="260" r:id="rId8"/>
    <p:sldId id="271" r:id="rId9"/>
    <p:sldId id="300" r:id="rId10"/>
    <p:sldId id="302" r:id="rId11"/>
    <p:sldId id="301" r:id="rId12"/>
    <p:sldId id="334" r:id="rId13"/>
    <p:sldId id="330" r:id="rId14"/>
    <p:sldId id="314" r:id="rId15"/>
    <p:sldId id="316" r:id="rId16"/>
    <p:sldId id="317" r:id="rId17"/>
    <p:sldId id="322" r:id="rId18"/>
    <p:sldId id="331" r:id="rId19"/>
    <p:sldId id="304" r:id="rId20"/>
    <p:sldId id="323" r:id="rId21"/>
    <p:sldId id="305" r:id="rId22"/>
    <p:sldId id="325" r:id="rId23"/>
    <p:sldId id="306" r:id="rId24"/>
    <p:sldId id="307" r:id="rId25"/>
    <p:sldId id="324" r:id="rId26"/>
    <p:sldId id="308" r:id="rId27"/>
    <p:sldId id="309" r:id="rId28"/>
    <p:sldId id="310" r:id="rId29"/>
    <p:sldId id="311" r:id="rId30"/>
    <p:sldId id="312" r:id="rId31"/>
    <p:sldId id="313" r:id="rId32"/>
    <p:sldId id="332" r:id="rId33"/>
    <p:sldId id="318" r:id="rId34"/>
    <p:sldId id="319" r:id="rId35"/>
    <p:sldId id="333" r:id="rId36"/>
    <p:sldId id="320" r:id="rId37"/>
    <p:sldId id="326" r:id="rId38"/>
    <p:sldId id="321" r:id="rId39"/>
    <p:sldId id="328" r:id="rId40"/>
    <p:sldId id="293" r:id="rId41"/>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tasya Gecim" initials="NG" lastIdx="6" clrIdx="0"/>
  <p:cmAuthor id="2" name="Clare Parker" initials="CP" lastIdx="4" clrIdx="1"/>
  <p:cmAuthor id="3" name="Jessie Meaney-Davis" initials="JM" lastIdx="17" clrIdx="2"/>
  <p:cmAuthor id="4" name="Ann Kangas" initials="AK" lastIdx="20"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A51"/>
    <a:srgbClr val="F4F3F2"/>
    <a:srgbClr val="009AA6"/>
    <a:srgbClr val="ECCF3E"/>
    <a:srgbClr val="54BF9E"/>
    <a:srgbClr val="A2973F"/>
    <a:srgbClr val="009A40"/>
    <a:srgbClr val="00FE40"/>
    <a:srgbClr val="DDF0FF"/>
    <a:srgbClr val="E8E6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en-US">
              <a:latin typeface="Helvetica" pitchFamily="2" charset="0"/>
            </a:endParaRPr>
          </a:p>
        </p:txBody>
      </p:sp>
      <p:sp>
        <p:nvSpPr>
          <p:cNvPr id="3" name="Date Placeholder 2"/>
          <p:cNvSpPr>
            <a:spLocks noGrp="1"/>
          </p:cNvSpPr>
          <p:nvPr>
            <p:ph type="dt" sz="quarter" idx="1"/>
          </p:nvPr>
        </p:nvSpPr>
        <p:spPr>
          <a:xfrm>
            <a:off x="4021294" y="1"/>
            <a:ext cx="3076363" cy="511731"/>
          </a:xfrm>
          <a:prstGeom prst="rect">
            <a:avLst/>
          </a:prstGeom>
        </p:spPr>
        <p:txBody>
          <a:bodyPr vert="horz" lIns="99038" tIns="49520" rIns="99038" bIns="49520" rtlCol="0"/>
          <a:lstStyle>
            <a:lvl1pPr algn="r">
              <a:defRPr sz="1300"/>
            </a:lvl1pPr>
          </a:lstStyle>
          <a:p>
            <a:fld id="{9826C64F-84FD-9D42-A26E-FCAA94408A3A}" type="datetime1">
              <a:rPr lang="en-GB" smtClean="0">
                <a:latin typeface="Helvetica" pitchFamily="2" charset="0"/>
              </a:rPr>
              <a:t>30/10/2023</a:t>
            </a:fld>
            <a:endParaRPr lang="en-US">
              <a:latin typeface="Helvetica" pitchFamily="2" charset="0"/>
            </a:endParaRPr>
          </a:p>
        </p:txBody>
      </p:sp>
      <p:sp>
        <p:nvSpPr>
          <p:cNvPr id="4" name="Footer Placeholder 3"/>
          <p:cNvSpPr>
            <a:spLocks noGrp="1"/>
          </p:cNvSpPr>
          <p:nvPr>
            <p:ph type="ftr" sz="quarter" idx="2"/>
          </p:nvPr>
        </p:nvSpPr>
        <p:spPr>
          <a:xfrm>
            <a:off x="0" y="9721107"/>
            <a:ext cx="3076363" cy="511731"/>
          </a:xfrm>
          <a:prstGeom prst="rect">
            <a:avLst/>
          </a:prstGeom>
        </p:spPr>
        <p:txBody>
          <a:bodyPr vert="horz" lIns="99038" tIns="49520" rIns="99038" bIns="49520" rtlCol="0" anchor="b"/>
          <a:lstStyle>
            <a:lvl1pPr algn="l">
              <a:defRPr sz="1300"/>
            </a:lvl1pPr>
          </a:lstStyle>
          <a:p>
            <a:endParaRPr lang="en-US">
              <a:latin typeface="Helvetica" pitchFamily="2" charset="0"/>
            </a:endParaRPr>
          </a:p>
        </p:txBody>
      </p:sp>
      <p:sp>
        <p:nvSpPr>
          <p:cNvPr id="5" name="Slide Number Placeholder 4"/>
          <p:cNvSpPr>
            <a:spLocks noGrp="1"/>
          </p:cNvSpPr>
          <p:nvPr>
            <p:ph type="sldNum" sz="quarter" idx="3"/>
          </p:nvPr>
        </p:nvSpPr>
        <p:spPr>
          <a:xfrm>
            <a:off x="4021294" y="9721107"/>
            <a:ext cx="3076363" cy="511731"/>
          </a:xfrm>
          <a:prstGeom prst="rect">
            <a:avLst/>
          </a:prstGeom>
        </p:spPr>
        <p:txBody>
          <a:bodyPr vert="horz" lIns="99038" tIns="49520" rIns="99038" bIns="49520" rtlCol="0" anchor="b"/>
          <a:lstStyle>
            <a:lvl1pPr algn="r">
              <a:defRPr sz="1300"/>
            </a:lvl1pPr>
          </a:lstStyle>
          <a:p>
            <a:fld id="{AE9301C6-3DA6-5D4C-AFD8-5932A40E0E35}" type="slidenum">
              <a:rPr lang="en-US" smtClean="0">
                <a:latin typeface="Helvetica" pitchFamily="2" charset="0"/>
              </a:rPr>
              <a:t>‹#›</a:t>
            </a:fld>
            <a:endParaRPr lang="en-US">
              <a:latin typeface="Helvetica" pitchFamily="2" charset="0"/>
            </a:endParaRPr>
          </a:p>
        </p:txBody>
      </p:sp>
    </p:spTree>
    <p:extLst>
      <p:ext uri="{BB962C8B-B14F-4D97-AF65-F5344CB8AC3E}">
        <p14:creationId xmlns:p14="http://schemas.microsoft.com/office/powerpoint/2010/main" val="1671858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b="0" i="0">
                <a:latin typeface="Helvetica" pitchFamily="2" charset="0"/>
              </a:defRPr>
            </a:lvl1pPr>
          </a:lstStyle>
          <a:p>
            <a:endParaRPr lang="en-US"/>
          </a:p>
        </p:txBody>
      </p:sp>
      <p:sp>
        <p:nvSpPr>
          <p:cNvPr id="3" name="Date Placeholder 2"/>
          <p:cNvSpPr>
            <a:spLocks noGrp="1"/>
          </p:cNvSpPr>
          <p:nvPr>
            <p:ph type="dt" idx="1"/>
          </p:nvPr>
        </p:nvSpPr>
        <p:spPr>
          <a:xfrm>
            <a:off x="4021294" y="1"/>
            <a:ext cx="3076363" cy="511731"/>
          </a:xfrm>
          <a:prstGeom prst="rect">
            <a:avLst/>
          </a:prstGeom>
        </p:spPr>
        <p:txBody>
          <a:bodyPr vert="horz" lIns="99038" tIns="49520" rIns="99038" bIns="49520" rtlCol="0"/>
          <a:lstStyle>
            <a:lvl1pPr algn="r">
              <a:defRPr sz="1300" b="0" i="0">
                <a:latin typeface="Helvetica" pitchFamily="2" charset="0"/>
              </a:defRPr>
            </a:lvl1pPr>
          </a:lstStyle>
          <a:p>
            <a:fld id="{1046E2B7-3FA7-3147-8D88-3668B3B663DE}" type="datetime1">
              <a:rPr lang="en-GB" smtClean="0"/>
              <a:pPr/>
              <a:t>30/10/2023</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8" tIns="49520" rIns="99038" bIns="49520"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20" rIns="99038" bIns="495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6363" cy="511731"/>
          </a:xfrm>
          <a:prstGeom prst="rect">
            <a:avLst/>
          </a:prstGeom>
        </p:spPr>
        <p:txBody>
          <a:bodyPr vert="horz" lIns="99038" tIns="49520" rIns="99038" bIns="49520" rtlCol="0" anchor="b"/>
          <a:lstStyle>
            <a:lvl1pPr algn="l">
              <a:defRPr sz="1300" b="0" i="0">
                <a:latin typeface="Helvetica" pitchFamily="2" charset="0"/>
              </a:defRPr>
            </a:lvl1pPr>
          </a:lstStyle>
          <a:p>
            <a:endParaRPr lang="en-US"/>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9038" tIns="49520" rIns="99038" bIns="49520" rtlCol="0" anchor="b"/>
          <a:lstStyle>
            <a:lvl1pPr algn="r">
              <a:defRPr sz="1300" b="0" i="0">
                <a:latin typeface="Helvetica" pitchFamily="2" charset="0"/>
              </a:defRPr>
            </a:lvl1pPr>
          </a:lstStyle>
          <a:p>
            <a:fld id="{724CA2DB-581E-4848-9114-B50C4CE20214}" type="slidenum">
              <a:rPr lang="en-US" smtClean="0"/>
              <a:pPr/>
              <a:t>‹#›</a:t>
            </a:fld>
            <a:endParaRPr lang="en-US"/>
          </a:p>
        </p:txBody>
      </p:sp>
    </p:spTree>
    <p:extLst>
      <p:ext uri="{BB962C8B-B14F-4D97-AF65-F5344CB8AC3E}">
        <p14:creationId xmlns:p14="http://schemas.microsoft.com/office/powerpoint/2010/main" val="28173269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b="0" i="0" kern="1200">
        <a:solidFill>
          <a:schemeClr val="tx1"/>
        </a:solidFill>
        <a:latin typeface="Helvetica" pitchFamily="2" charset="0"/>
        <a:ea typeface="+mn-ea"/>
        <a:cs typeface="+mn-cs"/>
      </a:defRPr>
    </a:lvl1pPr>
    <a:lvl2pPr marL="457200" algn="l" defTabSz="457200" rtl="0" eaLnBrk="1" latinLnBrk="0" hangingPunct="1">
      <a:defRPr sz="1200" b="0" i="0" kern="1200">
        <a:solidFill>
          <a:schemeClr val="tx1"/>
        </a:solidFill>
        <a:latin typeface="Helvetica" pitchFamily="2" charset="0"/>
        <a:ea typeface="+mn-ea"/>
        <a:cs typeface="+mn-cs"/>
      </a:defRPr>
    </a:lvl2pPr>
    <a:lvl3pPr marL="914400" algn="l" defTabSz="457200" rtl="0" eaLnBrk="1" latinLnBrk="0" hangingPunct="1">
      <a:defRPr sz="1200" b="0" i="0" kern="1200">
        <a:solidFill>
          <a:schemeClr val="tx1"/>
        </a:solidFill>
        <a:latin typeface="Helvetica" pitchFamily="2" charset="0"/>
        <a:ea typeface="+mn-ea"/>
        <a:cs typeface="+mn-cs"/>
      </a:defRPr>
    </a:lvl3pPr>
    <a:lvl4pPr marL="1371600" algn="l" defTabSz="457200" rtl="0" eaLnBrk="1" latinLnBrk="0" hangingPunct="1">
      <a:defRPr sz="1200" b="0" i="0" kern="1200">
        <a:solidFill>
          <a:schemeClr val="tx1"/>
        </a:solidFill>
        <a:latin typeface="Helvetica" pitchFamily="2" charset="0"/>
        <a:ea typeface="+mn-ea"/>
        <a:cs typeface="+mn-cs"/>
      </a:defRPr>
    </a:lvl4pPr>
    <a:lvl5pPr marL="1828800" algn="l" defTabSz="457200" rtl="0" eaLnBrk="1" latinLnBrk="0" hangingPunct="1">
      <a:defRPr sz="1200" b="0" i="0" kern="1200">
        <a:solidFill>
          <a:schemeClr val="tx1"/>
        </a:solidFill>
        <a:latin typeface="Helvetica" pitchFamily="2"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i="0" kern="1200" dirty="0">
                <a:solidFill>
                  <a:schemeClr val="tx1"/>
                </a:solidFill>
                <a:effectLst/>
                <a:latin typeface="Helvetica" pitchFamily="2" charset="0"/>
                <a:ea typeface="+mn-ea"/>
                <a:cs typeface="+mn-cs"/>
              </a:rPr>
              <a:t>Koruma nedir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pPr/>
              <a:t>2</a:t>
            </a:fld>
            <a:endParaRPr lang="en-US"/>
          </a:p>
        </p:txBody>
      </p:sp>
    </p:spTree>
    <p:extLst>
      <p:ext uri="{BB962C8B-B14F-4D97-AF65-F5344CB8AC3E}">
        <p14:creationId xmlns:p14="http://schemas.microsoft.com/office/powerpoint/2010/main" val="4124094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4BF9E">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9201" y="549275"/>
            <a:ext cx="7921625" cy="741518"/>
          </a:xfrm>
        </p:spPr>
        <p:txBody>
          <a:bodyPr lIns="0" tIns="0" rIns="0" bIns="0" anchor="t">
            <a:normAutofit/>
          </a:bodyPr>
          <a:lstStyle>
            <a:lvl1pPr algn="l">
              <a:lnSpc>
                <a:spcPts val="4000"/>
              </a:lnSpc>
              <a:defRPr sz="4400" b="0" i="0" baseline="0">
                <a:solidFill>
                  <a:schemeClr val="accent3"/>
                </a:solidFill>
                <a:latin typeface="Helvetica Light" panose="020B0403020202020204" pitchFamily="34" charset="0"/>
              </a:defRPr>
            </a:lvl1pPr>
          </a:lstStyle>
          <a:p>
            <a:r>
              <a:rPr lang="en-US"/>
              <a:t>Click to edit Master title style</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619201" y="2403105"/>
            <a:ext cx="7921625" cy="1645350"/>
          </a:xfrm>
          <a:prstGeom prst="rect">
            <a:avLst/>
          </a:prstGeom>
        </p:spPr>
        <p:txBody>
          <a:bodyPr lIns="0" rIns="0" bIns="0">
            <a:normAutofit/>
          </a:bodyPr>
          <a:lstStyle>
            <a:lvl1pPr marL="0" indent="0" algn="l">
              <a:buNone/>
              <a:defRPr sz="1800" b="0" i="0">
                <a:solidFill>
                  <a:schemeClr val="accent5"/>
                </a:solidFill>
                <a:latin typeface="Helvetica Light" panose="020B04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75277" y="5748920"/>
            <a:ext cx="2520660" cy="897626"/>
          </a:xfrm>
          <a:prstGeom prst="rect">
            <a:avLst/>
          </a:prstGeom>
        </p:spPr>
      </p:pic>
      <p:pic>
        <p:nvPicPr>
          <p:cNvPr id="6" name="Picture 5">
            <a:extLst>
              <a:ext uri="{FF2B5EF4-FFF2-40B4-BE49-F238E27FC236}">
                <a16:creationId xmlns:a16="http://schemas.microsoft.com/office/drawing/2014/main" id="{8D7A6287-21AD-6444-9305-3B418E3E0329}"/>
              </a:ext>
              <a:ext uri="{C183D7F6-B498-43B3-948B-1728B52AA6E4}">
                <adec:decorative xmlns:adec="http://schemas.microsoft.com/office/drawing/2017/decorative" val="1"/>
              </a:ext>
            </a:extLst>
          </p:cNvPr>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22046179"/>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2880" userDrawn="1">
          <p15:clr>
            <a:srgbClr val="FBAE40"/>
          </p15:clr>
        </p15:guide>
        <p15:guide id="3" pos="5375" userDrawn="1">
          <p15:clr>
            <a:srgbClr val="FBAE40"/>
          </p15:clr>
        </p15:guide>
        <p15:guide id="4" pos="385" userDrawn="1">
          <p15:clr>
            <a:srgbClr val="FBAE40"/>
          </p15:clr>
        </p15:guide>
        <p15:guide id="5"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9C71884-C4AB-764C-83CF-1D1B6E1D11E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a:t>Click to edit Master title style</a:t>
            </a:r>
          </a:p>
        </p:txBody>
      </p:sp>
      <p:sp>
        <p:nvSpPr>
          <p:cNvPr id="7" name="Slide Number Placeholder 5">
            <a:extLst>
              <a:ext uri="{FF2B5EF4-FFF2-40B4-BE49-F238E27FC236}">
                <a16:creationId xmlns:a16="http://schemas.microsoft.com/office/drawing/2014/main" id="{AA7FBBC5-52F3-5C41-B0BE-AF3A8929D7EB}"/>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a:latin typeface="Helvetica Light" panose="020B0403020202020204" pitchFamily="34" charset="0"/>
              </a:rPr>
              <a:t> </a:t>
            </a:r>
            <a:r>
              <a:rPr lang="en-GB">
                <a:latin typeface="Helvetica Light" panose="020B0403020202020204" pitchFamily="34" charset="0"/>
              </a:rPr>
              <a:t>| Document Title</a:t>
            </a:r>
          </a:p>
        </p:txBody>
      </p:sp>
    </p:spTree>
    <p:extLst>
      <p:ext uri="{BB962C8B-B14F-4D97-AF65-F5344CB8AC3E}">
        <p14:creationId xmlns:p14="http://schemas.microsoft.com/office/powerpoint/2010/main" val="263621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57AA1B4-1BF7-AF46-BE76-4DE22C659314}"/>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a:t>Click to edit Master title style</a:t>
            </a:r>
          </a:p>
        </p:txBody>
      </p:sp>
      <p:sp>
        <p:nvSpPr>
          <p:cNvPr id="6" name="Text Placeholder 6">
            <a:extLst>
              <a:ext uri="{FF2B5EF4-FFF2-40B4-BE49-F238E27FC236}">
                <a16:creationId xmlns:a16="http://schemas.microsoft.com/office/drawing/2014/main" id="{7C4970A3-8CF5-F549-AA41-D23EE58C1E7B}"/>
              </a:ext>
            </a:extLst>
          </p:cNvPr>
          <p:cNvSpPr>
            <a:spLocks noGrp="1"/>
          </p:cNvSpPr>
          <p:nvPr>
            <p:ph idx="1"/>
          </p:nvPr>
        </p:nvSpPr>
        <p:spPr>
          <a:xfrm>
            <a:off x="619200" y="1440000"/>
            <a:ext cx="7920000" cy="4419599"/>
          </a:xfrm>
          <a:prstGeom prst="rect">
            <a:avLst/>
          </a:prstGeom>
        </p:spPr>
        <p:txBody>
          <a:bodyPr vert="horz" lIns="0" tIns="0" rIns="0" bIns="0" rtlCol="0">
            <a:normAutofit/>
          </a:bodyPr>
          <a:lstStyle>
            <a:lvl1pPr>
              <a:defRPr>
                <a:solidFill>
                  <a:schemeClr val="accent5"/>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4AA488CD-9863-0F4D-A158-FE68483A1CD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a:latin typeface="Helvetica Light" panose="020B0403020202020204" pitchFamily="34" charset="0"/>
              </a:rPr>
              <a:t> </a:t>
            </a:r>
            <a:r>
              <a:rPr lang="en-GB">
                <a:latin typeface="Helvetica Light" panose="020B0403020202020204" pitchFamily="34" charset="0"/>
              </a:rPr>
              <a:t>| Document Title</a:t>
            </a:r>
          </a:p>
        </p:txBody>
      </p:sp>
    </p:spTree>
    <p:extLst>
      <p:ext uri="{BB962C8B-B14F-4D97-AF65-F5344CB8AC3E}">
        <p14:creationId xmlns:p14="http://schemas.microsoft.com/office/powerpoint/2010/main" val="388878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83A51">
            <a:alpha val="9000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75277" y="5748920"/>
            <a:ext cx="2520660" cy="897626"/>
          </a:xfrm>
          <a:prstGeom prst="rect">
            <a:avLst/>
          </a:prstGeom>
        </p:spPr>
      </p:pic>
      <p:pic>
        <p:nvPicPr>
          <p:cNvPr id="7" name="Picture 6">
            <a:extLst>
              <a:ext uri="{FF2B5EF4-FFF2-40B4-BE49-F238E27FC236}">
                <a16:creationId xmlns:a16="http://schemas.microsoft.com/office/drawing/2014/main" id="{D23043F9-2557-B24A-90BD-DDB798F30168}"/>
              </a:ext>
              <a:ext uri="{C183D7F6-B498-43B3-948B-1728B52AA6E4}">
                <adec:decorative xmlns:adec="http://schemas.microsoft.com/office/drawing/2017/decorative" val="1"/>
              </a:ext>
            </a:extLst>
          </p:cNvPr>
          <p:cNvPicPr>
            <a:picLocks noChangeAspect="1"/>
          </p:cNvPicPr>
          <p:nvPr userDrawn="1"/>
        </p:nvPicPr>
        <p:blipFill>
          <a:blip r:embed="rId3" cstate="screen">
            <a:alphaModFix amt="5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900895527"/>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2880" userDrawn="1">
          <p15:clr>
            <a:srgbClr val="FBAE40"/>
          </p15:clr>
        </p15:guide>
        <p15:guide id="3" pos="5375" userDrawn="1">
          <p15:clr>
            <a:srgbClr val="FBAE40"/>
          </p15:clr>
        </p15:guide>
        <p15:guide id="4" pos="385" userDrawn="1">
          <p15:clr>
            <a:srgbClr val="FBAE40"/>
          </p15:clr>
        </p15:guide>
        <p15:guide id="5" orient="horz" pos="3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83A51">
            <a:alpha val="9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189" y="549275"/>
            <a:ext cx="7921625" cy="741518"/>
          </a:xfrm>
        </p:spPr>
        <p:txBody>
          <a:bodyPr lIns="0" tIns="0" rIns="0" bIns="0" anchor="t" anchorCtr="0">
            <a:normAutofit/>
          </a:bodyPr>
          <a:lstStyle>
            <a:lvl1pPr algn="l">
              <a:lnSpc>
                <a:spcPts val="4000"/>
              </a:lnSpc>
              <a:defRPr sz="3600" b="0" i="0" baseline="0">
                <a:solidFill>
                  <a:srgbClr val="ECCF3E"/>
                </a:solidFill>
                <a:latin typeface="Helvetica Light" panose="020B0403020202020204" pitchFamily="34" charset="0"/>
                <a:cs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1AD3025B-DBCF-5142-9F12-1F97E6F90403}"/>
              </a:ext>
              <a:ext uri="{C183D7F6-B498-43B3-948B-1728B52AA6E4}">
                <adec:decorative xmlns:adec="http://schemas.microsoft.com/office/drawing/2017/decorative" val="1"/>
              </a:ext>
            </a:extLst>
          </p:cNvPr>
          <p:cNvPicPr>
            <a:picLocks noChangeAspect="1"/>
          </p:cNvPicPr>
          <p:nvPr userDrawn="1"/>
        </p:nvPicPr>
        <p:blipFill>
          <a:blip r:embed="rId2" cstate="screen">
            <a:alphaModFix amt="5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pic>
        <p:nvPicPr>
          <p:cNvPr id="7" name="Picture 6">
            <a:extLst>
              <a:ext uri="{FF2B5EF4-FFF2-40B4-BE49-F238E27FC236}">
                <a16:creationId xmlns:a16="http://schemas.microsoft.com/office/drawing/2014/main" id="{05D404AD-FAA5-D24F-BFBF-6A7E9B68190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75277" y="5748926"/>
            <a:ext cx="2520660" cy="897626"/>
          </a:xfrm>
          <a:prstGeom prst="rect">
            <a:avLst/>
          </a:prstGeom>
        </p:spPr>
      </p:pic>
    </p:spTree>
    <p:extLst>
      <p:ext uri="{BB962C8B-B14F-4D97-AF65-F5344CB8AC3E}">
        <p14:creationId xmlns:p14="http://schemas.microsoft.com/office/powerpoint/2010/main" val="3657609615"/>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5375" userDrawn="1">
          <p15:clr>
            <a:srgbClr val="FBAE40"/>
          </p15:clr>
        </p15:guide>
        <p15:guide id="3" pos="385" userDrawn="1">
          <p15:clr>
            <a:srgbClr val="FBAE40"/>
          </p15:clr>
        </p15:guide>
        <p15:guide id="4" orient="horz" pos="34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DDD0ED-05C1-6845-B0C6-3C1DA1EC0DF3}"/>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3C2F03C4-3595-DE4B-8123-B9DEBDA601D7}"/>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fld id="{4FD9013D-92AD-C643-96A8-EBFE9D29F7C2}" type="slidenum">
              <a:rPr lang="en-US" smtClean="0">
                <a:latin typeface="Helvetica Light" panose="020B0403020202020204" pitchFamily="34" charset="0"/>
              </a:rPr>
              <a:pPr/>
              <a:t>‹#›</a:t>
            </a:fld>
            <a:r>
              <a:rPr lang="en-US">
                <a:latin typeface="Helvetica Light" panose="020B0403020202020204" pitchFamily="34" charset="0"/>
              </a:rPr>
              <a:t> </a:t>
            </a:r>
            <a:r>
              <a:rPr lang="en-GB">
                <a:latin typeface="Helvetica Light" panose="020B0403020202020204" pitchFamily="34" charset="0"/>
              </a:rPr>
              <a:t>| Document Title</a:t>
            </a:r>
          </a:p>
        </p:txBody>
      </p:sp>
      <p:sp>
        <p:nvSpPr>
          <p:cNvPr id="2" name="Title 1">
            <a:extLst>
              <a:ext uri="{FF2B5EF4-FFF2-40B4-BE49-F238E27FC236}">
                <a16:creationId xmlns:a16="http://schemas.microsoft.com/office/drawing/2014/main" id="{4043985C-448F-A947-93C9-714CE2EA4675}"/>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291687242"/>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2880" userDrawn="1">
          <p15:clr>
            <a:srgbClr val="FBAE40"/>
          </p15:clr>
        </p15:guide>
        <p15:guide id="3" pos="385" userDrawn="1">
          <p15:clr>
            <a:srgbClr val="FBAE40"/>
          </p15:clr>
        </p15:guide>
        <p15:guide id="4" pos="5375" userDrawn="1">
          <p15:clr>
            <a:srgbClr val="FBAE40"/>
          </p15:clr>
        </p15:guide>
        <p15:guide id="5" orient="horz" pos="39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619200" y="1440000"/>
            <a:ext cx="3780000" cy="4140000"/>
          </a:xfrm>
        </p:spPr>
        <p:txBody>
          <a:bodyPr/>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p:cNvSpPr>
            <a:spLocks noGrp="1"/>
          </p:cNvSpPr>
          <p:nvPr>
            <p:ph type="body" sz="quarter" idx="14"/>
          </p:nvPr>
        </p:nvSpPr>
        <p:spPr>
          <a:xfrm>
            <a:off x="4752813" y="1440000"/>
            <a:ext cx="3780000" cy="4140000"/>
          </a:xfrm>
        </p:spPr>
        <p:txBody>
          <a:bodyPr/>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1">
            <a:extLst>
              <a:ext uri="{FF2B5EF4-FFF2-40B4-BE49-F238E27FC236}">
                <a16:creationId xmlns:a16="http://schemas.microsoft.com/office/drawing/2014/main" id="{069BD256-F9B7-6443-9ABA-EA0191CEDE25}"/>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a:t>Click to edit Master title style</a:t>
            </a:r>
          </a:p>
        </p:txBody>
      </p:sp>
      <p:sp>
        <p:nvSpPr>
          <p:cNvPr id="8" name="Slide Number Placeholder 5">
            <a:extLst>
              <a:ext uri="{FF2B5EF4-FFF2-40B4-BE49-F238E27FC236}">
                <a16:creationId xmlns:a16="http://schemas.microsoft.com/office/drawing/2014/main" id="{AB89D30A-05FD-1046-BE43-C01183948E84}"/>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a:latin typeface="Helvetica Light" panose="020B0403020202020204" pitchFamily="34" charset="0"/>
              </a:rPr>
              <a:t> </a:t>
            </a:r>
            <a:r>
              <a:rPr lang="en-GB">
                <a:latin typeface="Helvetica Light" panose="020B0403020202020204" pitchFamily="34" charset="0"/>
              </a:rPr>
              <a:t>| Document Title</a:t>
            </a:r>
          </a:p>
        </p:txBody>
      </p:sp>
    </p:spTree>
    <p:extLst>
      <p:ext uri="{BB962C8B-B14F-4D97-AF65-F5344CB8AC3E}">
        <p14:creationId xmlns:p14="http://schemas.microsoft.com/office/powerpoint/2010/main" val="2388913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5" userDrawn="1">
          <p15:clr>
            <a:srgbClr val="FBAE40"/>
          </p15:clr>
        </p15:guide>
        <p15:guide id="3" pos="5375" userDrawn="1">
          <p15:clr>
            <a:srgbClr val="FBAE40"/>
          </p15:clr>
        </p15:guide>
        <p15:guide id="4" orient="horz" pos="346" userDrawn="1">
          <p15:clr>
            <a:srgbClr val="FBAE40"/>
          </p15:clr>
        </p15:guide>
        <p15:guide id="5" orient="horz" pos="397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7C35DA-279F-004C-A304-13DB7ED03F2B}"/>
              </a:ext>
              <a:ext uri="{C183D7F6-B498-43B3-948B-1728B52AA6E4}">
                <adec:decorative xmlns:adec="http://schemas.microsoft.com/office/drawing/2017/decorative" val="1"/>
              </a:ext>
            </a:extLst>
          </p:cNvPr>
          <p:cNvGrpSpPr/>
          <p:nvPr userDrawn="1"/>
        </p:nvGrpSpPr>
        <p:grpSpPr>
          <a:xfrm>
            <a:off x="602430" y="1369137"/>
            <a:ext cx="3979138" cy="4653852"/>
            <a:chOff x="602430" y="1369137"/>
            <a:chExt cx="3979138" cy="4653852"/>
          </a:xfrm>
        </p:grpSpPr>
        <p:sp>
          <p:nvSpPr>
            <p:cNvPr id="12" name="Hexagon 10">
              <a:extLst>
                <a:ext uri="{FF2B5EF4-FFF2-40B4-BE49-F238E27FC236}">
                  <a16:creationId xmlns:a16="http://schemas.microsoft.com/office/drawing/2014/main" id="{6872E7DA-F12E-F54A-8FC7-3F277F1CA664}"/>
                </a:ext>
              </a:extLst>
            </p:cNvPr>
            <p:cNvSpPr>
              <a:spLocks/>
            </p:cNvSpPr>
            <p:nvPr/>
          </p:nvSpPr>
          <p:spPr>
            <a:xfrm rot="5400000">
              <a:off x="267473" y="1821919"/>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ECCF3E">
                <a:alpha val="73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solidFill>
                  <a:schemeClr val="lt1">
                    <a:alpha val="0"/>
                  </a:schemeClr>
                </a:solidFill>
                <a:latin typeface="Helvetica" pitchFamily="2" charset="0"/>
              </a:endParaRPr>
            </a:p>
          </p:txBody>
        </p:sp>
        <p:sp>
          <p:nvSpPr>
            <p:cNvPr id="21" name="Hexagon 10">
              <a:extLst>
                <a:ext uri="{FF2B5EF4-FFF2-40B4-BE49-F238E27FC236}">
                  <a16:creationId xmlns:a16="http://schemas.microsoft.com/office/drawing/2014/main" id="{CDF98DAE-E641-4D46-BC56-806AD2605446}"/>
                </a:ext>
                <a:ext uri="{C183D7F6-B498-43B3-948B-1728B52AA6E4}">
                  <adec:decorative xmlns:adec="http://schemas.microsoft.com/office/drawing/2017/decorative" val="1"/>
                </a:ext>
              </a:extLst>
            </p:cNvPr>
            <p:cNvSpPr>
              <a:spLocks/>
            </p:cNvSpPr>
            <p:nvPr userDrawn="1"/>
          </p:nvSpPr>
          <p:spPr>
            <a:xfrm rot="5400000">
              <a:off x="493042" y="1704094"/>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A2973F">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solidFill>
                  <a:schemeClr val="lt1">
                    <a:alpha val="0"/>
                  </a:schemeClr>
                </a:solidFill>
                <a:latin typeface="Helvetica" pitchFamily="2" charset="0"/>
              </a:endParaRPr>
            </a:p>
          </p:txBody>
        </p:sp>
        <p:sp>
          <p:nvSpPr>
            <p:cNvPr id="20" name="Hexagon 10">
              <a:extLst>
                <a:ext uri="{FF2B5EF4-FFF2-40B4-BE49-F238E27FC236}">
                  <a16:creationId xmlns:a16="http://schemas.microsoft.com/office/drawing/2014/main" id="{C3A1C9E8-FDF8-1B47-B4A0-EC17C69C7649}"/>
                </a:ext>
              </a:extLst>
            </p:cNvPr>
            <p:cNvSpPr>
              <a:spLocks/>
            </p:cNvSpPr>
            <p:nvPr userDrawn="1"/>
          </p:nvSpPr>
          <p:spPr>
            <a:xfrm rot="5400000">
              <a:off x="493042" y="1934462"/>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54BF9E">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solidFill>
                  <a:schemeClr val="lt1">
                    <a:alpha val="0"/>
                  </a:schemeClr>
                </a:solidFill>
                <a:latin typeface="Helvetica" pitchFamily="2" charset="0"/>
              </a:endParaRPr>
            </a:p>
          </p:txBody>
        </p:sp>
      </p:grpSp>
      <p:sp>
        <p:nvSpPr>
          <p:cNvPr id="5" name="Content Placeholder 4"/>
          <p:cNvSpPr>
            <a:spLocks noGrp="1"/>
          </p:cNvSpPr>
          <p:nvPr>
            <p:ph sz="quarter" idx="13"/>
          </p:nvPr>
        </p:nvSpPr>
        <p:spPr>
          <a:xfrm>
            <a:off x="690321" y="2186086"/>
            <a:ext cx="3810386" cy="1180800"/>
          </a:xfrm>
          <a:prstGeom prst="rect">
            <a:avLst/>
          </a:prstGeom>
        </p:spPr>
        <p:txBody>
          <a:bodyPr lIns="180000" rIns="180000" anchor="ctr">
            <a:noAutofit/>
          </a:bodyPr>
          <a:lstStyle>
            <a:lvl1pPr marL="0" indent="0" algn="ctr">
              <a:lnSpc>
                <a:spcPct val="100000"/>
              </a:lnSpc>
              <a:buFontTx/>
              <a:buNone/>
              <a:defRPr lang="en-GB" sz="2400" b="1" i="0" kern="1200" dirty="0">
                <a:solidFill>
                  <a:srgbClr val="283A51"/>
                </a:solidFill>
                <a:latin typeface="Helvetica Light" panose="020B0403020202020204" pitchFamily="34" charset="0"/>
                <a:ea typeface="ＭＳ Ｐゴシック" charset="0"/>
                <a:cs typeface="Arial" charset="0"/>
              </a:defRPr>
            </a:lvl1pPr>
          </a:lstStyle>
          <a:p>
            <a:pPr lvl="0"/>
            <a:r>
              <a:rPr lang="en-US"/>
              <a:t>Edit Master text styles</a:t>
            </a:r>
          </a:p>
        </p:txBody>
      </p:sp>
      <p:sp>
        <p:nvSpPr>
          <p:cNvPr id="13" name="Content Placeholder 4"/>
          <p:cNvSpPr>
            <a:spLocks noGrp="1"/>
          </p:cNvSpPr>
          <p:nvPr>
            <p:ph sz="quarter" idx="14" hasCustomPrompt="1"/>
          </p:nvPr>
        </p:nvSpPr>
        <p:spPr>
          <a:xfrm>
            <a:off x="1114402" y="3323854"/>
            <a:ext cx="2960486" cy="1803600"/>
          </a:xfrm>
          <a:prstGeom prst="rect">
            <a:avLst/>
          </a:prstGeom>
        </p:spPr>
        <p:txBody>
          <a:bodyPr anchor="ctr">
            <a:noAutofit/>
          </a:bodyPr>
          <a:lstStyle>
            <a:lvl1pPr marL="0" indent="0" algn="r">
              <a:lnSpc>
                <a:spcPct val="100000"/>
              </a:lnSpc>
              <a:buFontTx/>
              <a:buNone/>
              <a:defRPr sz="12400" b="1" i="0">
                <a:solidFill>
                  <a:schemeClr val="bg1"/>
                </a:solidFill>
                <a:latin typeface="Helvetica Light" panose="020B0403020202020204" pitchFamily="34" charset="0"/>
              </a:defRPr>
            </a:lvl1pPr>
          </a:lstStyle>
          <a:p>
            <a:pPr lvl="0"/>
            <a:r>
              <a:rPr lang="en-US"/>
              <a:t>%</a:t>
            </a:r>
            <a:endParaRPr lang="en-GB"/>
          </a:p>
        </p:txBody>
      </p:sp>
      <p:sp>
        <p:nvSpPr>
          <p:cNvPr id="8" name="Text Placeholder 7"/>
          <p:cNvSpPr>
            <a:spLocks noGrp="1"/>
          </p:cNvSpPr>
          <p:nvPr>
            <p:ph type="body" sz="quarter" idx="15"/>
          </p:nvPr>
        </p:nvSpPr>
        <p:spPr>
          <a:xfrm>
            <a:off x="5116098" y="2326263"/>
            <a:ext cx="3634006" cy="2653700"/>
          </a:xfrm>
        </p:spPr>
        <p:txBody>
          <a:bodyPr/>
          <a:lstStyle>
            <a:lvl1pPr>
              <a:defRPr sz="2000" b="0" i="0">
                <a:solidFill>
                  <a:schemeClr val="accent5"/>
                </a:solidFill>
                <a:latin typeface="Helvetica Light" panose="020B0403020202020204" pitchFamily="34" charset="0"/>
              </a:defRPr>
            </a:lvl1pPr>
            <a:lvl2pPr marL="0" indent="0">
              <a:buFontTx/>
              <a:buNone/>
              <a:defRPr b="0" i="0">
                <a:latin typeface="Helvetica Light" panose="020B0403020202020204" pitchFamily="34" charset="0"/>
              </a:defRPr>
            </a:lvl2pPr>
            <a:lvl3pPr marL="180975" indent="-180975">
              <a:buClr>
                <a:schemeClr val="bg2"/>
              </a:buClr>
              <a:buFont typeface="Arial" panose="020B0604020202020204" pitchFamily="34" charset="0"/>
              <a:buChar char="•"/>
              <a:defRPr b="0" i="0">
                <a:latin typeface="Helvetica Light" panose="020B0403020202020204" pitchFamily="34" charset="0"/>
              </a:defRPr>
            </a:lvl3pPr>
            <a:lvl4pPr marL="357188" indent="-176213">
              <a:buFont typeface="Calibri" panose="020F0502020204030204" pitchFamily="34" charset="0"/>
              <a:buChar char="−"/>
              <a:defRPr b="0" i="0">
                <a:latin typeface="Helvetica Light" panose="020B0403020202020204" pitchFamily="34" charset="0"/>
              </a:defRPr>
            </a:lvl4pPr>
            <a:lvl5pPr marL="539750" indent="-182563">
              <a:buClr>
                <a:schemeClr val="tx2"/>
              </a:buClr>
              <a:buFont typeface="Arial" panose="020B0604020202020204" pitchFamily="34" charset="0"/>
              <a:buChar char="»"/>
              <a:defRPr b="0" i="0">
                <a:latin typeface="Helvetica Light" panose="020B04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Placeholder 1">
            <a:extLst>
              <a:ext uri="{FF2B5EF4-FFF2-40B4-BE49-F238E27FC236}">
                <a16:creationId xmlns:a16="http://schemas.microsoft.com/office/drawing/2014/main" id="{ADB4C4A2-989F-2848-88DD-A97D6A9E601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a:t>Click to edit Master title style</a:t>
            </a:r>
          </a:p>
        </p:txBody>
      </p:sp>
      <p:sp>
        <p:nvSpPr>
          <p:cNvPr id="10" name="Slide Number Placeholder 5">
            <a:extLst>
              <a:ext uri="{FF2B5EF4-FFF2-40B4-BE49-F238E27FC236}">
                <a16:creationId xmlns:a16="http://schemas.microsoft.com/office/drawing/2014/main" id="{70024E42-51EB-1249-9917-152C198816A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a:latin typeface="Helvetica Light" panose="020B0403020202020204" pitchFamily="34" charset="0"/>
              </a:rPr>
              <a:t> </a:t>
            </a:r>
            <a:r>
              <a:rPr lang="en-GB">
                <a:latin typeface="Helvetica Light" panose="020B0403020202020204" pitchFamily="34" charset="0"/>
              </a:rPr>
              <a:t>| Document Title</a:t>
            </a:r>
          </a:p>
        </p:txBody>
      </p:sp>
    </p:spTree>
    <p:extLst>
      <p:ext uri="{BB962C8B-B14F-4D97-AF65-F5344CB8AC3E}">
        <p14:creationId xmlns:p14="http://schemas.microsoft.com/office/powerpoint/2010/main" val="8402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4B6582-08C9-2746-B18E-D80F6B0A0EC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a:t>Click to edit Master title style</a:t>
            </a:r>
          </a:p>
        </p:txBody>
      </p:sp>
      <p:sp>
        <p:nvSpPr>
          <p:cNvPr id="7" name="Text Placeholder 6">
            <a:extLst>
              <a:ext uri="{FF2B5EF4-FFF2-40B4-BE49-F238E27FC236}">
                <a16:creationId xmlns:a16="http://schemas.microsoft.com/office/drawing/2014/main" id="{57F75BD6-6233-154E-AC02-B9D839E7D3BC}"/>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4DBD0AFC-E58C-E748-B108-08A2B41ADD08}"/>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a:latin typeface="Helvetica Light" panose="020B0403020202020204" pitchFamily="34" charset="0"/>
              </a:rPr>
              <a:t> </a:t>
            </a:r>
            <a:r>
              <a:rPr lang="en-GB">
                <a:latin typeface="Helvetica Light" panose="020B0403020202020204" pitchFamily="34" charset="0"/>
              </a:rPr>
              <a:t>| Document Title</a:t>
            </a:r>
          </a:p>
        </p:txBody>
      </p:sp>
    </p:spTree>
    <p:extLst>
      <p:ext uri="{BB962C8B-B14F-4D97-AF65-F5344CB8AC3E}">
        <p14:creationId xmlns:p14="http://schemas.microsoft.com/office/powerpoint/2010/main" val="299162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2"/>
          <p:cNvSpPr>
            <a:spLocks noGrp="1"/>
          </p:cNvSpPr>
          <p:nvPr>
            <p:ph type="body" sz="quarter" idx="25"/>
          </p:nvPr>
        </p:nvSpPr>
        <p:spPr>
          <a:xfrm>
            <a:off x="3352377"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0"/>
          <p:cNvSpPr>
            <a:spLocks noGrp="1"/>
          </p:cNvSpPr>
          <p:nvPr>
            <p:ph type="body" sz="quarter" idx="26"/>
          </p:nvPr>
        </p:nvSpPr>
        <p:spPr>
          <a:xfrm>
            <a:off x="6062353"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63B2BED3-BDA0-0C43-9511-6D28DD9939F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a:t>Click to edit Master title style</a:t>
            </a:r>
          </a:p>
        </p:txBody>
      </p:sp>
      <p:sp>
        <p:nvSpPr>
          <p:cNvPr id="9" name="Slide Number Placeholder 5">
            <a:extLst>
              <a:ext uri="{FF2B5EF4-FFF2-40B4-BE49-F238E27FC236}">
                <a16:creationId xmlns:a16="http://schemas.microsoft.com/office/drawing/2014/main" id="{4E4F48FE-C426-8E40-94D5-98C2821033AF}"/>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fld id="{4FD9013D-92AD-C643-96A8-EBFE9D29F7C2}" type="slidenum">
              <a:rPr lang="en-US" smtClean="0">
                <a:latin typeface="Helvetica Light" panose="020B0403020202020204" pitchFamily="34" charset="0"/>
              </a:rPr>
              <a:pPr/>
              <a:t>‹#›</a:t>
            </a:fld>
            <a:r>
              <a:rPr lang="en-US">
                <a:latin typeface="Helvetica Light" panose="020B0403020202020204" pitchFamily="34" charset="0"/>
              </a:rPr>
              <a:t> </a:t>
            </a:r>
            <a:r>
              <a:rPr lang="en-GB">
                <a:latin typeface="Helvetica Light" panose="020B0403020202020204" pitchFamily="34" charset="0"/>
              </a:rPr>
              <a:t>| Document Title</a:t>
            </a:r>
          </a:p>
        </p:txBody>
      </p:sp>
    </p:spTree>
    <p:extLst>
      <p:ext uri="{BB962C8B-B14F-4D97-AF65-F5344CB8AC3E}">
        <p14:creationId xmlns:p14="http://schemas.microsoft.com/office/powerpoint/2010/main" val="34998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emphasis">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2"/>
            <a:ext cx="2462400" cy="180975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2"/>
          <p:cNvSpPr>
            <a:spLocks noGrp="1"/>
          </p:cNvSpPr>
          <p:nvPr>
            <p:ph type="body" sz="quarter" idx="25"/>
          </p:nvPr>
        </p:nvSpPr>
        <p:spPr>
          <a:xfrm>
            <a:off x="3340800" y="1440000"/>
            <a:ext cx="2462400" cy="4140000"/>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0"/>
          <p:cNvSpPr>
            <a:spLocks noGrp="1"/>
          </p:cNvSpPr>
          <p:nvPr>
            <p:ph type="body" sz="quarter" idx="26"/>
          </p:nvPr>
        </p:nvSpPr>
        <p:spPr>
          <a:xfrm>
            <a:off x="6073929" y="1440002"/>
            <a:ext cx="2462400" cy="180975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22"/>
          <p:cNvSpPr>
            <a:spLocks noGrp="1"/>
          </p:cNvSpPr>
          <p:nvPr>
            <p:ph type="body" sz="quarter" idx="27"/>
          </p:nvPr>
        </p:nvSpPr>
        <p:spPr>
          <a:xfrm>
            <a:off x="619200" y="3679749"/>
            <a:ext cx="2462400" cy="191063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p:cNvSpPr>
            <a:spLocks noGrp="1"/>
          </p:cNvSpPr>
          <p:nvPr>
            <p:ph type="body" sz="quarter" idx="28"/>
          </p:nvPr>
        </p:nvSpPr>
        <p:spPr>
          <a:xfrm>
            <a:off x="6073929" y="3679202"/>
            <a:ext cx="2462400" cy="191063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Placeholder 1">
            <a:extLst>
              <a:ext uri="{FF2B5EF4-FFF2-40B4-BE49-F238E27FC236}">
                <a16:creationId xmlns:a16="http://schemas.microsoft.com/office/drawing/2014/main" id="{859ED911-FEF8-A741-9E92-77A32F50A3F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a:t>Click to edit Master title style</a:t>
            </a:r>
          </a:p>
        </p:txBody>
      </p:sp>
      <p:sp>
        <p:nvSpPr>
          <p:cNvPr id="10" name="Slide Number Placeholder 5">
            <a:extLst>
              <a:ext uri="{FF2B5EF4-FFF2-40B4-BE49-F238E27FC236}">
                <a16:creationId xmlns:a16="http://schemas.microsoft.com/office/drawing/2014/main" id="{9F5089D9-EF9D-3542-B696-D4941BB24290}"/>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Helvetica" pitchFamily="2" charset="0"/>
              </a:defRPr>
            </a:lvl1pPr>
          </a:lstStyle>
          <a:p>
            <a:fld id="{4FD9013D-92AD-C643-96A8-EBFE9D29F7C2}" type="slidenum">
              <a:rPr lang="en-US" smtClean="0">
                <a:latin typeface="Helvetica Light" panose="020B0403020202020204" pitchFamily="34" charset="0"/>
              </a:rPr>
              <a:pPr/>
              <a:t>‹#›</a:t>
            </a:fld>
            <a:r>
              <a:rPr lang="en-US">
                <a:latin typeface="Helvetica Light" panose="020B0403020202020204" pitchFamily="34" charset="0"/>
              </a:rPr>
              <a:t> </a:t>
            </a:r>
            <a:r>
              <a:rPr lang="en-GB">
                <a:latin typeface="Helvetica Light" panose="020B0403020202020204" pitchFamily="34" charset="0"/>
              </a:rPr>
              <a:t>| Document Title</a:t>
            </a:r>
          </a:p>
        </p:txBody>
      </p:sp>
    </p:spTree>
    <p:extLst>
      <p:ext uri="{BB962C8B-B14F-4D97-AF65-F5344CB8AC3E}">
        <p14:creationId xmlns:p14="http://schemas.microsoft.com/office/powerpoint/2010/main" val="265830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9200" y="255600"/>
            <a:ext cx="8218488" cy="691200"/>
          </a:xfrm>
          <a:prstGeom prst="rect">
            <a:avLst/>
          </a:prstGeom>
        </p:spPr>
        <p:txBody>
          <a:bodyPr vert="horz" lIns="0" tIns="0" rIns="0" bIns="0" rtlCol="0" anchor="b" anchorCtr="0">
            <a:noAutofit/>
          </a:bodyPr>
          <a:lstStyle/>
          <a:p>
            <a:pPr lvl="0">
              <a:lnSpc>
                <a:spcPct val="100000"/>
              </a:lnSpc>
            </a:pPr>
            <a:r>
              <a:rPr lang="en-US"/>
              <a:t>Click to edit Master title style</a:t>
            </a:r>
          </a:p>
        </p:txBody>
      </p:sp>
      <p:sp>
        <p:nvSpPr>
          <p:cNvPr id="7" name="Text Placeholder 6"/>
          <p:cNvSpPr>
            <a:spLocks noGrp="1"/>
          </p:cNvSpPr>
          <p:nvPr>
            <p:ph type="body" idx="1"/>
          </p:nvPr>
        </p:nvSpPr>
        <p:spPr>
          <a:xfrm>
            <a:off x="619200" y="1440000"/>
            <a:ext cx="8229600" cy="4419599"/>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Line 1">
            <a:extLst>
              <a:ext uri="{FF2B5EF4-FFF2-40B4-BE49-F238E27FC236}">
                <a16:creationId xmlns:a16="http://schemas.microsoft.com/office/drawing/2014/main" id="{D0490640-3455-4F01-B2B8-D34019E815E9}"/>
              </a:ext>
            </a:extLst>
          </p:cNvPr>
          <p:cNvSpPr>
            <a:spLocks noChangeShapeType="1"/>
          </p:cNvSpPr>
          <p:nvPr userDrawn="1"/>
        </p:nvSpPr>
        <p:spPr bwMode="auto">
          <a:xfrm rot="10800000" flipH="1">
            <a:off x="612000" y="1116000"/>
            <a:ext cx="7920000" cy="0"/>
          </a:xfrm>
          <a:prstGeom prst="line">
            <a:avLst/>
          </a:pr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b="0" i="0">
              <a:latin typeface="Helvetica" pitchFamily="2" charset="0"/>
            </a:endParaRPr>
          </a:p>
        </p:txBody>
      </p:sp>
      <p:pic>
        <p:nvPicPr>
          <p:cNvPr id="11" name="Picture 10">
            <a:extLst>
              <a:ext uri="{FF2B5EF4-FFF2-40B4-BE49-F238E27FC236}">
                <a16:creationId xmlns:a16="http://schemas.microsoft.com/office/drawing/2014/main" id="{66092144-0368-A44D-977D-DC31F6731B54}"/>
              </a:ext>
              <a:ext uri="{C183D7F6-B498-43B3-948B-1728B52AA6E4}">
                <adec:decorative xmlns:adec="http://schemas.microsoft.com/office/drawing/2017/decorative" val="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195000" y="5760454"/>
            <a:ext cx="2489348" cy="892408"/>
          </a:xfrm>
          <a:prstGeom prst="rect">
            <a:avLst/>
          </a:prstGeom>
        </p:spPr>
      </p:pic>
    </p:spTree>
    <p:extLst>
      <p:ext uri="{BB962C8B-B14F-4D97-AF65-F5344CB8AC3E}">
        <p14:creationId xmlns:p14="http://schemas.microsoft.com/office/powerpoint/2010/main" val="3691116929"/>
      </p:ext>
    </p:extLst>
  </p:cSld>
  <p:clrMap bg1="lt1" tx1="dk1" bg2="lt2" tx2="dk2" accent1="accent1" accent2="accent2" accent3="accent3" accent4="accent4" accent5="accent5" accent6="accent6" hlink="hlink" folHlink="folHlink"/>
  <p:sldLayoutIdLst>
    <p:sldLayoutId id="2147483689" r:id="rId1"/>
    <p:sldLayoutId id="2147483710" r:id="rId2"/>
    <p:sldLayoutId id="2147483709" r:id="rId3"/>
    <p:sldLayoutId id="2147483690" r:id="rId4"/>
    <p:sldLayoutId id="2147483705" r:id="rId5"/>
    <p:sldLayoutId id="2147483702" r:id="rId6"/>
    <p:sldLayoutId id="2147483703" r:id="rId7"/>
    <p:sldLayoutId id="2147483707" r:id="rId8"/>
    <p:sldLayoutId id="2147483706" r:id="rId9"/>
    <p:sldLayoutId id="2147483695" r:id="rId10"/>
    <p:sldLayoutId id="2147483701" r:id="rId11"/>
  </p:sldLayoutIdLst>
  <p:hf hdr="0" dt="0"/>
  <p:txStyles>
    <p:titleStyle>
      <a:lvl1pPr algn="l" defTabSz="457200" rtl="0" eaLnBrk="1" latinLnBrk="0" hangingPunct="1">
        <a:lnSpc>
          <a:spcPts val="3400"/>
        </a:lnSpc>
        <a:spcBef>
          <a:spcPct val="0"/>
        </a:spcBef>
        <a:buNone/>
        <a:defRPr lang="en-US" sz="2800" b="0" i="0" kern="1200" dirty="0">
          <a:solidFill>
            <a:srgbClr val="283A51"/>
          </a:solidFill>
          <a:latin typeface="Helvetica Light" panose="020B0403020202020204" pitchFamily="34" charset="0"/>
          <a:ea typeface="+mj-ea"/>
          <a:cs typeface="+mj-cs"/>
        </a:defRPr>
      </a:lvl1pPr>
    </p:titleStyle>
    <p:body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hyperlink" Target="https://www.keepingchildrensafe.global/child-safeguarding-audit/" TargetMode="Externa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hyperlink" Target="https://www.chsalliance.org/verify/self-assessment/"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7.sv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hyperlink" Target="https://safeguardingsupporthub.org/journey/culture-and-leadership"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33.png"/><Relationship Id="rId7" Type="http://schemas.openxmlformats.org/officeDocument/2006/relationships/image" Target="../media/image47.png"/><Relationship Id="rId2" Type="http://schemas.openxmlformats.org/officeDocument/2006/relationships/hyperlink" Target="https://static1.squarespace.com/static/57ffc65ed482e9b6838607bc/t/5c1a6df3cd836607357e9ebb/1545235956565/Inter-agency+Misconduct+Disclosure+Scheme+FINAL.+Dec+2018.pdf" TargetMode="Externa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50.svg"/><Relationship Id="rId4" Type="http://schemas.openxmlformats.org/officeDocument/2006/relationships/image" Target="../media/image34.svg"/><Relationship Id="rId9"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1.svg"/><Relationship Id="rId7" Type="http://schemas.openxmlformats.org/officeDocument/2006/relationships/image" Target="../media/image65.svg"/><Relationship Id="rId2"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38.svg"/><Relationship Id="rId7" Type="http://schemas.openxmlformats.org/officeDocument/2006/relationships/image" Target="../media/image79.sv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81.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safeguardingsupporthub.org" TargetMode="External"/><Relationship Id="rId2" Type="http://schemas.openxmlformats.org/officeDocument/2006/relationships/hyperlink" Target="https://safeguardingsupporthub.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safeguardingsupporthub.org/tr/documents/minimum-operating-standards-protection-sexual-exploitation-and-abuse-own-personnel" TargetMode="External"/><Relationship Id="rId7" Type="http://schemas.openxmlformats.org/officeDocument/2006/relationships/hyperlink" Target="https://www.ilo.org/wcmsp5/groups/public/---europe/---ro-geneva/---ilo-ankara/documents/genericdocument/wcms_719975.pdf" TargetMode="External"/><Relationship Id="rId2" Type="http://schemas.openxmlformats.org/officeDocument/2006/relationships/hyperlink" Target="https://www.oecd.org/dac/gender-development/dac-recommendation-on-ending-sexual-exploitation-abuse-and-harassment.htm" TargetMode="External"/><Relationship Id="rId1" Type="http://schemas.openxmlformats.org/officeDocument/2006/relationships/slideLayout" Target="../slideLayouts/slideLayout4.xml"/><Relationship Id="rId6" Type="http://schemas.openxmlformats.org/officeDocument/2006/relationships/hyperlink" Target="https://www.keepingchildrensafe.global/wp-content/uploads/2020/02/KCS-CS-Standards-ENG-200218.pdf" TargetMode="External"/><Relationship Id="rId5" Type="http://schemas.openxmlformats.org/officeDocument/2006/relationships/hyperlink" Target="https://corehumanitarianstandard.org/files/files/Core-Humanitarian-Standard-Turkish.pdf" TargetMode="External"/><Relationship Id="rId4" Type="http://schemas.openxmlformats.org/officeDocument/2006/relationships/hyperlink" Target="https://sddirect.sharepoint.com/:w:/r/sites/ResourcesandSupportHub/Shared%20Documents/16.%20Translation/2%20Finalised%20Translations/Turkish/03a_Minimum%20operating%20standards-psea%20by%20own%20personnel%202012.docx?d=w6c48ceac96914992ba413109dd6fb746&amp;csf=1&amp;web=1&amp;e=NSFYy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13EEA92-6B68-482C-9AD1-9CB13CFC8CAA}"/>
              </a:ext>
            </a:extLst>
          </p:cNvPr>
          <p:cNvSpPr txBox="1">
            <a:spLocks/>
          </p:cNvSpPr>
          <p:nvPr/>
        </p:nvSpPr>
        <p:spPr>
          <a:xfrm>
            <a:off x="530928" y="588926"/>
            <a:ext cx="8148498" cy="2047621"/>
          </a:xfrm>
          <a:prstGeom prst="rect">
            <a:avLst/>
          </a:prstGeom>
        </p:spPr>
        <p:txBody>
          <a:bodyPr vert="horz" lIns="0" tIns="0" rIns="0" bIns="0" rtlCol="0" anchor="t" anchorCtr="0">
            <a:norm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pPr algn="ct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r>
              <a:rPr lang="en-GB" dirty="0">
                <a:latin typeface="Open sans" panose="020B0606030504020204" pitchFamily="34" charset="0"/>
                <a:ea typeface="Open sans" panose="020B0606030504020204" pitchFamily="34" charset="0"/>
                <a:cs typeface="Open sans" panose="020B0606030504020204" pitchFamily="34" charset="0"/>
              </a:rPr>
              <a:t>:​</a:t>
            </a:r>
            <a:endParaRPr lang="en-GB" dirty="0"/>
          </a:p>
        </p:txBody>
      </p:sp>
      <p:sp>
        <p:nvSpPr>
          <p:cNvPr id="14" name="Title 1">
            <a:extLst>
              <a:ext uri="{FF2B5EF4-FFF2-40B4-BE49-F238E27FC236}">
                <a16:creationId xmlns:a16="http://schemas.microsoft.com/office/drawing/2014/main" id="{029A9490-10E6-4862-9E41-FFE642C334D8}"/>
              </a:ext>
            </a:extLst>
          </p:cNvPr>
          <p:cNvSpPr txBox="1">
            <a:spLocks/>
          </p:cNvSpPr>
          <p:nvPr/>
        </p:nvSpPr>
        <p:spPr>
          <a:xfrm>
            <a:off x="736380" y="5085579"/>
            <a:ext cx="7664794" cy="857531"/>
          </a:xfrm>
          <a:prstGeom prst="rect">
            <a:avLst/>
          </a:prstGeom>
        </p:spPr>
        <p:txBody>
          <a:bodyPr vert="horz" lIns="0" tIns="0" rIns="0" bIns="0" rtlCol="0" anchor="t" anchorCtr="0">
            <a:normAutofit fontScale="92500"/>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pPr algn="ctr"/>
            <a:r>
              <a:rPr lang="tr-TR" sz="4000" dirty="0">
                <a:latin typeface="Open sans" panose="020B0606030504020204" pitchFamily="34" charset="0"/>
                <a:ea typeface="Open sans" panose="020B0606030504020204" pitchFamily="34" charset="0"/>
                <a:cs typeface="Open sans" panose="020B0606030504020204" pitchFamily="34" charset="0"/>
              </a:rPr>
              <a:t>Çocuk ve yetişkin güvenliğine giriş​</a:t>
            </a:r>
          </a:p>
          <a:p>
            <a:endParaRPr lang="en-GB" dirty="0"/>
          </a:p>
        </p:txBody>
      </p:sp>
      <p:pic>
        <p:nvPicPr>
          <p:cNvPr id="3" name="Picture 2" descr="A person standing in front of a crowd&#10;&#10;Description automatically generated">
            <a:extLst>
              <a:ext uri="{FF2B5EF4-FFF2-40B4-BE49-F238E27FC236}">
                <a16:creationId xmlns:a16="http://schemas.microsoft.com/office/drawing/2014/main" id="{E10552AA-8B9D-45F1-811E-BEDDCF50DB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2777" y="1847769"/>
            <a:ext cx="4572000" cy="3048000"/>
          </a:xfrm>
          <a:prstGeom prst="rect">
            <a:avLst/>
          </a:prstGeom>
        </p:spPr>
      </p:pic>
      <p:sp>
        <p:nvSpPr>
          <p:cNvPr id="4" name="TextBox 3">
            <a:extLst>
              <a:ext uri="{FF2B5EF4-FFF2-40B4-BE49-F238E27FC236}">
                <a16:creationId xmlns:a16="http://schemas.microsoft.com/office/drawing/2014/main" id="{E63FD40A-4F75-44DE-AF87-C5E322955BBC}"/>
              </a:ext>
            </a:extLst>
          </p:cNvPr>
          <p:cNvSpPr txBox="1"/>
          <p:nvPr/>
        </p:nvSpPr>
        <p:spPr>
          <a:xfrm>
            <a:off x="2319177" y="4618770"/>
            <a:ext cx="4572000" cy="276999"/>
          </a:xfrm>
          <a:prstGeom prst="rect">
            <a:avLst/>
          </a:prstGeom>
          <a:noFill/>
        </p:spPr>
        <p:txBody>
          <a:bodyPr wrap="square" lIns="91440" tIns="45720" rIns="91440" bIns="45720" rtlCol="0" anchor="t">
            <a:spAutoFit/>
          </a:bodyPr>
          <a:lstStyle/>
          <a:p>
            <a:r>
              <a:rPr lang="en-GB" sz="1200" dirty="0">
                <a:latin typeface="Open sans" panose="020B0606030504020204" pitchFamily="34" charset="0"/>
                <a:ea typeface="Open sans" panose="020B0606030504020204" pitchFamily="34" charset="0"/>
                <a:cs typeface="Open sans" panose="020B0606030504020204" pitchFamily="34" charset="0"/>
              </a:rPr>
              <a:t>Grace </a:t>
            </a:r>
            <a:r>
              <a:rPr lang="en-GB" sz="1200" dirty="0" err="1">
                <a:latin typeface="Open sans" panose="020B0606030504020204" pitchFamily="34" charset="0"/>
                <a:ea typeface="Open sans" panose="020B0606030504020204" pitchFamily="34" charset="0"/>
                <a:cs typeface="Open sans" panose="020B0606030504020204" pitchFamily="34" charset="0"/>
              </a:rPr>
              <a:t>Medina'nın</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fotoğrafı</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458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a:xfrm>
            <a:off x="901148" y="288019"/>
            <a:ext cx="7341704" cy="741518"/>
          </a:xfrm>
        </p:spPr>
        <p:txBody>
          <a:bodyPr>
            <a:normAutofit/>
          </a:bodyPr>
          <a:lstStyle/>
          <a:p>
            <a:pPr algn="ctr"/>
            <a:r>
              <a:rPr lang="tr-TR" dirty="0">
                <a:latin typeface="Open sans" panose="020B0606030504020204" pitchFamily="34" charset="0"/>
                <a:ea typeface="Open sans" panose="020B0606030504020204" pitchFamily="34" charset="0"/>
                <a:cs typeface="Open sans" panose="020B0606030504020204" pitchFamily="34" charset="0"/>
              </a:rPr>
              <a:t>Yolculuğun ikinci kısmı</a:t>
            </a:r>
            <a:r>
              <a:rPr lang="en-GB" dirty="0">
                <a:latin typeface="Open sans" panose="020B0606030504020204" pitchFamily="34" charset="0"/>
                <a:ea typeface="Open sans" panose="020B0606030504020204" pitchFamily="34" charset="0"/>
                <a:cs typeface="Open sans" panose="020B0606030504020204" pitchFamily="34" charset="0"/>
              </a:rPr>
              <a:t>…</a:t>
            </a:r>
          </a:p>
        </p:txBody>
      </p:sp>
      <p:pic>
        <p:nvPicPr>
          <p:cNvPr id="4" name="Picture 3">
            <a:extLst>
              <a:ext uri="{FF2B5EF4-FFF2-40B4-BE49-F238E27FC236}">
                <a16:creationId xmlns:a16="http://schemas.microsoft.com/office/drawing/2014/main" id="{E053DF6A-B1A4-FDE6-286B-40B5F13654CE}"/>
              </a:ext>
            </a:extLst>
          </p:cNvPr>
          <p:cNvPicPr>
            <a:picLocks noChangeAspect="1"/>
          </p:cNvPicPr>
          <p:nvPr/>
        </p:nvPicPr>
        <p:blipFill>
          <a:blip r:embed="rId2"/>
          <a:stretch>
            <a:fillRect/>
          </a:stretch>
        </p:blipFill>
        <p:spPr>
          <a:xfrm>
            <a:off x="0" y="1151282"/>
            <a:ext cx="9144000" cy="4555435"/>
          </a:xfrm>
          <a:prstGeom prst="rect">
            <a:avLst/>
          </a:prstGeom>
        </p:spPr>
      </p:pic>
    </p:spTree>
    <p:extLst>
      <p:ext uri="{BB962C8B-B14F-4D97-AF65-F5344CB8AC3E}">
        <p14:creationId xmlns:p14="http://schemas.microsoft.com/office/powerpoint/2010/main" val="39237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1629" y="255600"/>
            <a:ext cx="8469085" cy="611593"/>
          </a:xfrm>
        </p:spPr>
        <p:txBody>
          <a:bodyPr/>
          <a:lstStyle/>
          <a:p>
            <a:r>
              <a:rPr lang="hu-HU" dirty="0">
                <a:latin typeface="Open sans" panose="020B0606030504020204" pitchFamily="34" charset="0"/>
                <a:ea typeface="Open sans" panose="020B0606030504020204" pitchFamily="34" charset="0"/>
                <a:cs typeface="Open sans" panose="020B0606030504020204" pitchFamily="34" charset="0"/>
              </a:rPr>
              <a:t>2.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nasıl</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değerlendirilir</a:t>
            </a:r>
            <a:r>
              <a:rPr lang="en-GB" dirty="0">
                <a:latin typeface="Open sans" panose="020B0606030504020204" pitchFamily="34" charset="0"/>
                <a:ea typeface="Open sans" panose="020B0606030504020204" pitchFamily="34" charset="0"/>
                <a:cs typeface="Open sans" panose="020B0606030504020204" pitchFamily="34" charset="0"/>
              </a:rPr>
              <a:t>?</a:t>
            </a:r>
          </a:p>
        </p:txBody>
      </p:sp>
      <p:sp>
        <p:nvSpPr>
          <p:cNvPr id="5" name="Text Placeholder 4"/>
          <p:cNvSpPr>
            <a:spLocks noGrp="1"/>
          </p:cNvSpPr>
          <p:nvPr>
            <p:ph idx="1"/>
          </p:nvPr>
        </p:nvSpPr>
        <p:spPr>
          <a:xfrm>
            <a:off x="1815548" y="1592126"/>
            <a:ext cx="6717267" cy="2182161"/>
          </a:xfrm>
        </p:spPr>
        <p:txBody>
          <a:bodyPr vert="horz" lIns="0" tIns="0" rIns="0" bIns="0" rtlCol="0" anchor="t">
            <a:normAutofit fontScale="85000" lnSpcReduction="20000"/>
          </a:bodyPr>
          <a:lstStyle/>
          <a:p>
            <a:r>
              <a:rPr lang="tr-TR" sz="2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Öz değerlendirme araçları kurumların hangi çocuk ve yetişkin güvenliği standartlarına uyduklarını ve hangilerine uymadıklarını belirleme konusunda yardımcı olmaktadır.​</a:t>
            </a:r>
          </a:p>
          <a:p>
            <a:endParaRPr lang="tr-TR" sz="22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endParaRPr lang="tr-TR" sz="22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tr-TR" sz="2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Çocuk ve yetişkin güvenliği ile ilgili gelişmeleri takip etmek ve ölçmek amacı ile öz değerlendirmeyi yapmak ve planları güncellemek yardımcı olacaktır.</a:t>
            </a: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chemeClr val="tx1"/>
              </a:solidFill>
            </a:endParaRP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1184" y="6231228"/>
            <a:ext cx="3275016" cy="371172"/>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D9013D-92AD-C643-96A8-EBFE9D29F7C2}" type="slidenum">
              <a:rPr lang="en-US" sz="120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pPr/>
              <a:t>11</a:t>
            </a:fld>
            <a:r>
              <a:rPr lang="en-US"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Yolculuğu</a:t>
            </a:r>
            <a:endPar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Questions">
            <a:extLst>
              <a:ext uri="{FF2B5EF4-FFF2-40B4-BE49-F238E27FC236}">
                <a16:creationId xmlns:a16="http://schemas.microsoft.com/office/drawing/2014/main" id="{6131DB82-9181-4BE0-B9FD-61B50324A8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200" y="1562826"/>
            <a:ext cx="914400" cy="914400"/>
          </a:xfrm>
          <a:prstGeom prst="rect">
            <a:avLst/>
          </a:prstGeom>
        </p:spPr>
      </p:pic>
      <p:pic>
        <p:nvPicPr>
          <p:cNvPr id="9" name="Graphic 8" descr="Monthly calendar">
            <a:extLst>
              <a:ext uri="{FF2B5EF4-FFF2-40B4-BE49-F238E27FC236}">
                <a16:creationId xmlns:a16="http://schemas.microsoft.com/office/drawing/2014/main" id="{063C9D64-C89A-4986-B1BF-27672A1E45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85" y="2830587"/>
            <a:ext cx="914400" cy="914400"/>
          </a:xfrm>
          <a:prstGeom prst="rect">
            <a:avLst/>
          </a:prstGeom>
        </p:spPr>
      </p:pic>
      <p:sp>
        <p:nvSpPr>
          <p:cNvPr id="10" name="TextBox 9">
            <a:extLst>
              <a:ext uri="{FF2B5EF4-FFF2-40B4-BE49-F238E27FC236}">
                <a16:creationId xmlns:a16="http://schemas.microsoft.com/office/drawing/2014/main" id="{2EE69DB9-BAFB-4BDC-A365-45188D0D2B38}"/>
              </a:ext>
            </a:extLst>
          </p:cNvPr>
          <p:cNvSpPr txBox="1"/>
          <p:nvPr/>
        </p:nvSpPr>
        <p:spPr>
          <a:xfrm>
            <a:off x="619200" y="4213633"/>
            <a:ext cx="8210476" cy="1292662"/>
          </a:xfrm>
          <a:prstGeom prst="rect">
            <a:avLst/>
          </a:prstGeom>
          <a:noFill/>
        </p:spPr>
        <p:txBody>
          <a:bodyPr wrap="square" lIns="91440" tIns="45720" rIns="91440" bIns="45720" rtlCol="0" anchor="t">
            <a:spAutoFit/>
          </a:bodyPr>
          <a:lstStyle/>
          <a:p>
            <a:r>
              <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Araç örnekleri arasına </a:t>
            </a:r>
            <a:r>
              <a:rPr lang="tr-TR" sz="2000" u="sng"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Temel İnsani Standardı (CHS Alliance) Araçları</a:t>
            </a:r>
            <a:r>
              <a:rPr lang="tr-TR" sz="2000" u="sng" dirty="0">
                <a:solidFill>
                  <a:schemeClr val="accent3"/>
                </a:solidFill>
                <a:latin typeface="Open sans" panose="020B0606030504020204" pitchFamily="34" charset="0"/>
                <a:ea typeface="Open sans" panose="020B0606030504020204" pitchFamily="34" charset="0"/>
                <a:cs typeface="Open sans" panose="020B0606030504020204" pitchFamily="34" charset="0"/>
              </a:rPr>
              <a:t> ve </a:t>
            </a:r>
            <a:r>
              <a:rPr lang="tr-TR" sz="2000" u="sng"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Çocuk Güvenliği Öz Değerlendirme Denetim Aracı</a:t>
            </a:r>
            <a:r>
              <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hu"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hu-HU"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(Bağlantı İngilizce kaynaklara yönlendirir) </a:t>
            </a:r>
            <a:r>
              <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bulunmaktadır</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endParaRPr lang="en-GB" dirty="0"/>
          </a:p>
        </p:txBody>
      </p:sp>
    </p:spTree>
    <p:extLst>
      <p:ext uri="{BB962C8B-B14F-4D97-AF65-F5344CB8AC3E}">
        <p14:creationId xmlns:p14="http://schemas.microsoft.com/office/powerpoint/2010/main" val="198283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hu-HU" dirty="0">
                <a:latin typeface="Open sans" panose="020B0606030504020204" pitchFamily="34" charset="0"/>
                <a:ea typeface="Open sans" panose="020B0606030504020204" pitchFamily="34" charset="0"/>
                <a:cs typeface="Open sans" panose="020B0606030504020204" pitchFamily="34" charset="0"/>
              </a:rPr>
              <a:t>2.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nasıl</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planlanır</a:t>
            </a:r>
            <a:r>
              <a:rPr lang="en-GB" dirty="0">
                <a:latin typeface="Open sans" panose="020B0606030504020204" pitchFamily="34" charset="0"/>
                <a:ea typeface="Open sans" panose="020B0606030504020204" pitchFamily="34" charset="0"/>
                <a:cs typeface="Open sans" panose="020B0606030504020204" pitchFamily="34" charset="0"/>
              </a:rPr>
              <a:t>?</a:t>
            </a:r>
          </a:p>
        </p:txBody>
      </p:sp>
      <p:sp>
        <p:nvSpPr>
          <p:cNvPr id="5" name="Text Placeholder 4"/>
          <p:cNvSpPr>
            <a:spLocks noGrp="1"/>
          </p:cNvSpPr>
          <p:nvPr>
            <p:ph idx="1"/>
          </p:nvPr>
        </p:nvSpPr>
        <p:spPr>
          <a:xfrm>
            <a:off x="1822611" y="1554061"/>
            <a:ext cx="6757024" cy="4181197"/>
          </a:xfrm>
        </p:spPr>
        <p:txBody>
          <a:bodyPr vert="horz" lIns="0" tIns="0" rIns="0" bIns="0" rtlCol="0" anchor="t">
            <a:normAutofit/>
          </a:bodyPr>
          <a:lstStyle/>
          <a:p>
            <a:r>
              <a:rPr lang="tr-TR" sz="2000" dirty="0">
                <a:solidFill>
                  <a:srgbClr val="283A51"/>
                </a:solidFill>
                <a:latin typeface="Open sans" panose="020B0606030504020204" pitchFamily="34" charset="0"/>
                <a:ea typeface="Open sans" panose="020B0606030504020204" pitchFamily="34" charset="0"/>
                <a:cs typeface="Open sans" panose="020B0606030504020204" pitchFamily="34" charset="0"/>
              </a:rPr>
              <a:t>Kurumlar çocuk ve yetişkin güvenliği önlemlerini sürekli olarak iyileştirmek ve sürdürmek için kurum çapında uygulanan Çocuk ve Yetişkin Güvenliği planından faydalanır.​</a:t>
            </a:r>
          </a:p>
          <a:p>
            <a:endParaRPr lang="tr-TR" sz="2000" dirty="0">
              <a:solidFill>
                <a:srgbClr val="283A51"/>
              </a:solidFill>
              <a:latin typeface="Open sans" panose="020B0606030504020204" pitchFamily="34" charset="0"/>
              <a:ea typeface="Open sans" panose="020B0606030504020204" pitchFamily="34" charset="0"/>
              <a:cs typeface="Open sans" panose="020B0606030504020204" pitchFamily="34" charset="0"/>
            </a:endParaRPr>
          </a:p>
          <a:p>
            <a:r>
              <a:rPr lang="tr-TR" sz="2000" dirty="0">
                <a:solidFill>
                  <a:srgbClr val="283A51"/>
                </a:solidFill>
                <a:latin typeface="Open sans" panose="020B0606030504020204" pitchFamily="34" charset="0"/>
                <a:ea typeface="Open sans" panose="020B0606030504020204" pitchFamily="34" charset="0"/>
                <a:cs typeface="Open sans" panose="020B0606030504020204" pitchFamily="34" charset="0"/>
              </a:rPr>
              <a:t>Bazı kurumlar uluslar arası standartlara uymak için planlar yaparken diğerleri farklı birimlerde, takımlarda veya yerlerde özelleşmiş risklere uygun olarak planlar yaparlar.​</a:t>
            </a:r>
          </a:p>
          <a:p>
            <a:endParaRPr lang="tr-TR" sz="2000" dirty="0">
              <a:solidFill>
                <a:srgbClr val="283A51"/>
              </a:solidFill>
              <a:latin typeface="Open sans" panose="020B0606030504020204" pitchFamily="34" charset="0"/>
              <a:ea typeface="Open sans" panose="020B0606030504020204" pitchFamily="34" charset="0"/>
              <a:cs typeface="Open sans" panose="020B0606030504020204" pitchFamily="34" charset="0"/>
            </a:endParaRPr>
          </a:p>
          <a:p>
            <a:r>
              <a:rPr lang="tr-TR" sz="2000" dirty="0">
                <a:solidFill>
                  <a:srgbClr val="283A51"/>
                </a:solidFill>
                <a:latin typeface="Open sans" panose="020B0606030504020204" pitchFamily="34" charset="0"/>
                <a:ea typeface="Open sans" panose="020B0606030504020204" pitchFamily="34" charset="0"/>
                <a:cs typeface="Open sans" panose="020B0606030504020204" pitchFamily="34" charset="0"/>
              </a:rPr>
              <a:t>​Çocuk ve yetişkin güvenliği planlarını açık bir şekilde bütçelemek önemlidir.</a:t>
            </a:r>
            <a:endParaRPr lang="en-GB" sz="2000" dirty="0">
              <a:solidFill>
                <a:srgbClr val="283A5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62744" y="6186206"/>
            <a:ext cx="3386742" cy="416193"/>
          </a:xfrm>
        </p:spPr>
        <p:txBody>
          <a:bodyPr/>
          <a:lstStyle/>
          <a:p>
            <a:fld id="{4FD9013D-92AD-C643-96A8-EBFE9D29F7C2}" type="slidenum">
              <a:rPr lang="en-US" smtClean="0">
                <a:latin typeface="Open sans" panose="020B0606030504020204" pitchFamily="34" charset="0"/>
                <a:ea typeface="Open sans" panose="020B0606030504020204" pitchFamily="34" charset="0"/>
                <a:cs typeface="Open sans" panose="020B0606030504020204" pitchFamily="34" charset="0"/>
              </a:rPr>
              <a:pPr/>
              <a:t>12</a:t>
            </a:fld>
            <a:r>
              <a:rPr lang="en-US"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Puzzle pieces">
            <a:extLst>
              <a:ext uri="{FF2B5EF4-FFF2-40B4-BE49-F238E27FC236}">
                <a16:creationId xmlns:a16="http://schemas.microsoft.com/office/drawing/2014/main" id="{0E59D970-7237-4C5E-8D1C-B206E401E5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122" y="2919410"/>
            <a:ext cx="1050574" cy="1050574"/>
          </a:xfrm>
          <a:prstGeom prst="rect">
            <a:avLst/>
          </a:prstGeom>
        </p:spPr>
      </p:pic>
      <p:pic>
        <p:nvPicPr>
          <p:cNvPr id="10" name="Graphic 9" descr="Orange">
            <a:extLst>
              <a:ext uri="{FF2B5EF4-FFF2-40B4-BE49-F238E27FC236}">
                <a16:creationId xmlns:a16="http://schemas.microsoft.com/office/drawing/2014/main" id="{92D5F1C7-BBC2-4894-B688-CB1EF43F4C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200" y="1554061"/>
            <a:ext cx="914400" cy="914400"/>
          </a:xfrm>
          <a:prstGeom prst="rect">
            <a:avLst/>
          </a:prstGeom>
        </p:spPr>
      </p:pic>
      <p:pic>
        <p:nvPicPr>
          <p:cNvPr id="12" name="Graphic 11" descr="Coins">
            <a:extLst>
              <a:ext uri="{FF2B5EF4-FFF2-40B4-BE49-F238E27FC236}">
                <a16:creationId xmlns:a16="http://schemas.microsoft.com/office/drawing/2014/main" id="{A9C4572F-8E4D-41DC-87D0-6A700048C9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2744" y="4489812"/>
            <a:ext cx="914400" cy="914400"/>
          </a:xfrm>
          <a:prstGeom prst="rect">
            <a:avLst/>
          </a:prstGeom>
        </p:spPr>
      </p:pic>
    </p:spTree>
    <p:extLst>
      <p:ext uri="{BB962C8B-B14F-4D97-AF65-F5344CB8AC3E}">
        <p14:creationId xmlns:p14="http://schemas.microsoft.com/office/powerpoint/2010/main" val="288516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tr-TR" dirty="0">
                <a:latin typeface="Open sans" panose="020B0606030504020204" pitchFamily="34" charset="0"/>
                <a:ea typeface="Open sans" panose="020B0606030504020204" pitchFamily="34" charset="0"/>
                <a:cs typeface="Open sans" panose="020B0606030504020204" pitchFamily="34" charset="0"/>
              </a:rPr>
              <a:t>Kurumsal çocuk ve yetişkin güvenliği riskleri</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611190" y="1440000"/>
            <a:ext cx="7921625" cy="1053818"/>
          </a:xfrm>
        </p:spPr>
        <p:txBody>
          <a:bodyPr vert="horz" lIns="0" tIns="0" rIns="0" bIns="0" rtlCol="0" anchor="t">
            <a:normAutofit/>
          </a:bodyPr>
          <a:lstStyle/>
          <a:p>
            <a:r>
              <a:rPr lang="tr-TR" sz="18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"Çocuk ve yetişkin güvenliği" ve cinsel sömürü, istismar ve cinsel taciz (CSİT) ile ilgili kurumsal riskler kurumun nasıl yapılandığı, kurumun program odağı ve çalışma şekline bağlı olabilir.</a:t>
            </a:r>
            <a:endParaRPr lang="en-GB" sz="2000" dirty="0">
              <a:solidFill>
                <a:srgbClr val="283A51"/>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1230"/>
            <a:ext cx="3568926" cy="371170"/>
          </a:xfrm>
        </p:spPr>
        <p:txBody>
          <a:bodyPr/>
          <a:lstStyle/>
          <a:p>
            <a:endParaRPr lang="en-US" dirty="0">
              <a:latin typeface="Helvetica" pitchFamily="2" charset="0"/>
            </a:endParaRPr>
          </a:p>
          <a:p>
            <a:fld id="{4FD9013D-92AD-C643-96A8-EBFE9D29F7C2}" type="slidenum">
              <a:rPr lang="en-US">
                <a:latin typeface="Open sans" panose="020B0606030504020204" pitchFamily="34" charset="0"/>
                <a:ea typeface="Open sans" panose="020B0606030504020204" pitchFamily="34" charset="0"/>
                <a:cs typeface="Open sans" panose="020B0606030504020204" pitchFamily="34" charset="0"/>
              </a:rPr>
              <a:pPr/>
              <a:t>13</a:t>
            </a:fld>
            <a:r>
              <a:rPr lang="en-US"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erson posing for the camera&#10;&#10;Description automatically generated">
            <a:extLst>
              <a:ext uri="{FF2B5EF4-FFF2-40B4-BE49-F238E27FC236}">
                <a16:creationId xmlns:a16="http://schemas.microsoft.com/office/drawing/2014/main" id="{47A47A12-0E4F-4A84-A599-3E624EA0D4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805" y="2676698"/>
            <a:ext cx="4353791" cy="2902527"/>
          </a:xfrm>
          <a:prstGeom prst="rect">
            <a:avLst/>
          </a:prstGeom>
        </p:spPr>
      </p:pic>
      <p:sp>
        <p:nvSpPr>
          <p:cNvPr id="8" name="TextBox 7">
            <a:extLst>
              <a:ext uri="{FF2B5EF4-FFF2-40B4-BE49-F238E27FC236}">
                <a16:creationId xmlns:a16="http://schemas.microsoft.com/office/drawing/2014/main" id="{9838D4AD-A4DE-4E57-8649-5C169E5D5B7D}"/>
              </a:ext>
            </a:extLst>
          </p:cNvPr>
          <p:cNvSpPr txBox="1"/>
          <p:nvPr/>
        </p:nvSpPr>
        <p:spPr>
          <a:xfrm>
            <a:off x="4977597" y="2493818"/>
            <a:ext cx="4090204" cy="3139321"/>
          </a:xfrm>
          <a:prstGeom prst="rect">
            <a:avLst/>
          </a:prstGeom>
          <a:noFill/>
        </p:spPr>
        <p:txBody>
          <a:bodyPr wrap="square" lIns="91440" tIns="45720" rIns="91440" bIns="45720" rtlCol="0" anchor="t">
            <a:spAutoFit/>
          </a:bodyPr>
          <a:lstStyle/>
          <a:p>
            <a:pPr algn="l" rtl="0" fontAlgn="base"/>
            <a:r>
              <a:rPr lang="tr-TR" sz="1800" b="0" i="0" u="none" strike="noStrike" dirty="0">
                <a:solidFill>
                  <a:srgbClr val="4D4F53"/>
                </a:solidFill>
                <a:effectLst/>
                <a:latin typeface="Open sans" panose="020B0606030504020204" pitchFamily="34" charset="0"/>
                <a:ea typeface="Open sans" panose="020B0606030504020204" pitchFamily="34" charset="0"/>
                <a:cs typeface="Open sans" panose="020B0606030504020204" pitchFamily="34" charset="0"/>
              </a:rPr>
              <a:t>Örneğin kurumsal risk aşağıdakilerden kaynaklanabilir</a:t>
            </a:r>
            <a:r>
              <a:rPr lang="en-GB" sz="1800" b="0" i="0" u="none" strike="noStrike" dirty="0">
                <a:solidFill>
                  <a:srgbClr val="283A51"/>
                </a:solidFill>
                <a:effectLst/>
                <a:latin typeface="Open sans" panose="020B0606030504020204" pitchFamily="34" charset="0"/>
                <a:ea typeface="Open sans" panose="020B0606030504020204" pitchFamily="34" charset="0"/>
                <a:cs typeface="Open sans" panose="020B0606030504020204" pitchFamily="34" charset="0"/>
              </a:rPr>
              <a:t>: </a:t>
            </a:r>
            <a:r>
              <a:rPr lang="en-GB" sz="1800" b="0" i="0" dirty="0">
                <a:solidFill>
                  <a:srgbClr val="283A51"/>
                </a:solidFill>
                <a:effectLst/>
                <a:latin typeface="Open sans" panose="020B0606030504020204" pitchFamily="34" charset="0"/>
                <a:ea typeface="Open sans" panose="020B0606030504020204" pitchFamily="34" charset="0"/>
                <a:cs typeface="Open sans" panose="020B0606030504020204" pitchFamily="34" charset="0"/>
              </a:rPr>
              <a:t>​</a:t>
            </a:r>
            <a:endParaRPr lang="en-GB" b="0" i="0" dirty="0">
              <a:solidFill>
                <a:srgbClr val="4D4F53"/>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l" rtl="0" fontAlgn="base">
              <a:buFont typeface="Arial" panose="020B0604020202020204" pitchFamily="34" charset="0"/>
              <a:buChar char="•"/>
            </a:pPr>
            <a:r>
              <a:rPr lang="tr-TR" sz="1800" b="0" i="0" u="none" strike="noStrike" dirty="0">
                <a:solidFill>
                  <a:srgbClr val="283A51"/>
                </a:solidFill>
                <a:effectLst/>
                <a:latin typeface="Open sans" panose="020B0606030504020204" pitchFamily="34" charset="0"/>
                <a:ea typeface="Open sans" panose="020B0606030504020204" pitchFamily="34" charset="0"/>
                <a:cs typeface="Open sans" panose="020B0606030504020204" pitchFamily="34" charset="0"/>
              </a:rPr>
              <a:t>Çalışanın yaşadığı veya çalışanların işlerinin dışında diğer topluluk üyeleri ile ilişkilerinin olduğu bir toplumda çalışmak</a:t>
            </a:r>
            <a:r>
              <a:rPr lang="en-GB" sz="1800" b="0" i="0" u="none" strike="noStrike" dirty="0">
                <a:solidFill>
                  <a:srgbClr val="283A51"/>
                </a:solidFill>
                <a:effectLst/>
                <a:latin typeface="Open sans" panose="020B0606030504020204" pitchFamily="34" charset="0"/>
                <a:ea typeface="Open sans" panose="020B0606030504020204" pitchFamily="34" charset="0"/>
                <a:cs typeface="Open sans" panose="020B0606030504020204" pitchFamily="34" charset="0"/>
              </a:rPr>
              <a:t>.</a:t>
            </a:r>
            <a:r>
              <a:rPr lang="en-US" sz="1800" b="0" i="0" dirty="0">
                <a:solidFill>
                  <a:srgbClr val="283A51"/>
                </a:solidFill>
                <a:effectLst/>
                <a:latin typeface="Open sans" panose="020B0606030504020204" pitchFamily="34" charset="0"/>
                <a:ea typeface="Open sans" panose="020B0606030504020204" pitchFamily="34" charset="0"/>
                <a:cs typeface="Open sans" panose="020B0606030504020204" pitchFamily="34" charset="0"/>
              </a:rPr>
              <a:t>​</a:t>
            </a:r>
            <a:endParaRPr lang="en-US" b="0" i="0" dirty="0">
              <a:solidFill>
                <a:srgbClr val="4D4F53"/>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l" rtl="0" fontAlgn="base">
              <a:buFont typeface="Arial" panose="020B0604020202020204" pitchFamily="34" charset="0"/>
              <a:buChar char="•"/>
            </a:pPr>
            <a:r>
              <a:rPr lang="tr-TR" sz="1800" b="0" i="0" u="none" strike="noStrike" dirty="0">
                <a:solidFill>
                  <a:srgbClr val="283A51"/>
                </a:solidFill>
                <a:effectLst/>
                <a:latin typeface="Open sans" panose="020B0606030504020204" pitchFamily="34" charset="0"/>
                <a:ea typeface="Open sans" panose="020B0606030504020204" pitchFamily="34" charset="0"/>
                <a:cs typeface="Open sans" panose="020B0606030504020204" pitchFamily="34" charset="0"/>
              </a:rPr>
              <a:t>Acil durumlarda çok büyük sayıda personel ve gönüllünün işe alınma ve eğitim ihtiyacı</a:t>
            </a:r>
            <a:r>
              <a:rPr lang="en-GB" sz="1800" b="0" i="0" u="none" strike="noStrike" dirty="0">
                <a:solidFill>
                  <a:srgbClr val="283A51"/>
                </a:solidFill>
                <a:effectLst/>
                <a:latin typeface="Open sans" panose="020B0606030504020204" pitchFamily="34" charset="0"/>
                <a:ea typeface="Open sans" panose="020B0606030504020204" pitchFamily="34" charset="0"/>
                <a:cs typeface="Open sans" panose="020B0606030504020204" pitchFamily="34" charset="0"/>
              </a:rPr>
              <a:t>.</a:t>
            </a:r>
            <a:r>
              <a:rPr lang="en-GB" sz="1800" b="0" i="0" dirty="0">
                <a:solidFill>
                  <a:srgbClr val="283A51"/>
                </a:solidFill>
                <a:effectLst/>
                <a:latin typeface="Open sans" panose="020B0606030504020204" pitchFamily="34" charset="0"/>
                <a:ea typeface="Open sans" panose="020B0606030504020204" pitchFamily="34" charset="0"/>
                <a:cs typeface="Open sans" panose="020B0606030504020204" pitchFamily="34" charset="0"/>
              </a:rPr>
              <a:t>​</a:t>
            </a:r>
            <a:endParaRPr lang="en-GB" b="0" i="0" dirty="0">
              <a:solidFill>
                <a:srgbClr val="4D4F53"/>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9" name="TextBox 8">
            <a:extLst>
              <a:ext uri="{FF2B5EF4-FFF2-40B4-BE49-F238E27FC236}">
                <a16:creationId xmlns:a16="http://schemas.microsoft.com/office/drawing/2014/main" id="{502C2FE0-9CA8-41E9-BC77-08893D8DA890}"/>
              </a:ext>
            </a:extLst>
          </p:cNvPr>
          <p:cNvSpPr txBox="1"/>
          <p:nvPr/>
        </p:nvSpPr>
        <p:spPr>
          <a:xfrm>
            <a:off x="547603" y="5600997"/>
            <a:ext cx="3299802" cy="276999"/>
          </a:xfrm>
          <a:prstGeom prst="rect">
            <a:avLst/>
          </a:prstGeom>
          <a:noFill/>
        </p:spPr>
        <p:txBody>
          <a:bodyPr wrap="square" lIns="91440" tIns="45720" rIns="91440" bIns="45720" rtlCol="0" anchor="t">
            <a:spAutoFit/>
          </a:bodyPr>
          <a:lstStyle/>
          <a:p>
            <a:r>
              <a:rPr lang="en-GB" sz="1200" dirty="0">
                <a:latin typeface="Open sans" panose="020B0606030504020204" pitchFamily="34" charset="0"/>
                <a:ea typeface="Open sans" panose="020B0606030504020204" pitchFamily="34" charset="0"/>
                <a:cs typeface="Open sans" panose="020B0606030504020204" pitchFamily="34" charset="0"/>
              </a:rPr>
              <a:t>Sebastian </a:t>
            </a:r>
            <a:r>
              <a:rPr lang="en-GB" sz="1200" dirty="0" err="1">
                <a:latin typeface="Open sans" panose="020B0606030504020204" pitchFamily="34" charset="0"/>
                <a:ea typeface="Open sans" panose="020B0606030504020204" pitchFamily="34" charset="0"/>
                <a:cs typeface="Open sans" panose="020B0606030504020204" pitchFamily="34" charset="0"/>
              </a:rPr>
              <a:t>Delgado'nun</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fotoğrafı</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796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tr-TR" dirty="0">
                <a:latin typeface="Open sans" panose="020B0606030504020204" pitchFamily="34" charset="0"/>
                <a:ea typeface="Open sans" panose="020B0606030504020204" pitchFamily="34" charset="0"/>
                <a:cs typeface="Open sans" panose="020B0606030504020204" pitchFamily="34" charset="0"/>
              </a:rPr>
              <a:t>Kurumsal çocuk ve yetişkin güvenliği riskleri​</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69392" y="6276519"/>
            <a:ext cx="3303894" cy="325881"/>
          </a:xfrm>
        </p:spPr>
        <p:txBody>
          <a:bodyPr/>
          <a:lstStyle/>
          <a:p>
            <a:fld id="{4FD9013D-92AD-C643-96A8-EBFE9D29F7C2}" type="slidenum">
              <a:rPr lang="en-US" smtClean="0">
                <a:latin typeface="Open sans" panose="020B0606030504020204" pitchFamily="34" charset="0"/>
                <a:ea typeface="Open sans" panose="020B0606030504020204" pitchFamily="34" charset="0"/>
                <a:cs typeface="Open sans" panose="020B0606030504020204" pitchFamily="34" charset="0"/>
              </a:rPr>
              <a:pPr/>
              <a:t>14</a:t>
            </a:fld>
            <a:r>
              <a:rPr lang="en-US"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7A6D2D33-9617-48F4-9E46-111982141102}"/>
              </a:ext>
            </a:extLst>
          </p:cNvPr>
          <p:cNvSpPr txBox="1"/>
          <p:nvPr/>
        </p:nvSpPr>
        <p:spPr>
          <a:xfrm>
            <a:off x="1577143" y="1595978"/>
            <a:ext cx="7346520" cy="3970318"/>
          </a:xfrm>
          <a:prstGeom prst="rect">
            <a:avLst/>
          </a:prstGeom>
          <a:noFill/>
        </p:spPr>
        <p:txBody>
          <a:bodyPr wrap="square" lIns="91440" tIns="45720" rIns="91440" bIns="45720" rtlCol="0" anchor="t">
            <a:spAutoFit/>
          </a:bodyPr>
          <a:lstStyle/>
          <a:p>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Kurumların kendi bütün yapısı içerisinde cinsel sömürü, istismar ve taciz (CSİT) risklerini belirlemesi gerekir.​</a:t>
            </a:r>
          </a:p>
          <a:p>
            <a:endPar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endParaRPr lang="hu-HU"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Kurumlar risk değerlendirmesi yapmak ve CSİT risklerini yönetmek için mevcut araçlar ve yaklaşımları kullanabilir.​</a:t>
            </a:r>
          </a:p>
          <a:p>
            <a:endPar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endParaRPr lang="hu-HU"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Kuruluşlar genellikle Yönetim Kurulu, Mütevelli Heyeti veya diğer yönetim ve yönetişim yapıları tarafından düzenli olarak izlenen bir risk kaydında önemli CSİT risklerinin ve bunlara yönelik eylemlerin bir listesini tutar.​</a:t>
            </a:r>
          </a:p>
        </p:txBody>
      </p:sp>
      <p:pic>
        <p:nvPicPr>
          <p:cNvPr id="4" name="Graphic 3" descr="Orange">
            <a:extLst>
              <a:ext uri="{FF2B5EF4-FFF2-40B4-BE49-F238E27FC236}">
                <a16:creationId xmlns:a16="http://schemas.microsoft.com/office/drawing/2014/main" id="{04BB23CD-EADA-4EAF-B64E-DEA101E535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200" y="1524596"/>
            <a:ext cx="914400" cy="914400"/>
          </a:xfrm>
          <a:prstGeom prst="rect">
            <a:avLst/>
          </a:prstGeom>
        </p:spPr>
      </p:pic>
      <p:pic>
        <p:nvPicPr>
          <p:cNvPr id="9" name="Graphic 8" descr="Wrench">
            <a:extLst>
              <a:ext uri="{FF2B5EF4-FFF2-40B4-BE49-F238E27FC236}">
                <a16:creationId xmlns:a16="http://schemas.microsoft.com/office/drawing/2014/main" id="{CE02F889-528F-45C0-8ABD-635DF64432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392" y="3030004"/>
            <a:ext cx="797991" cy="797991"/>
          </a:xfrm>
          <a:prstGeom prst="rect">
            <a:avLst/>
          </a:prstGeom>
        </p:spPr>
      </p:pic>
      <p:pic>
        <p:nvPicPr>
          <p:cNvPr id="13" name="Graphic 12" descr="Clipboard">
            <a:extLst>
              <a:ext uri="{FF2B5EF4-FFF2-40B4-BE49-F238E27FC236}">
                <a16:creationId xmlns:a16="http://schemas.microsoft.com/office/drawing/2014/main" id="{B518F4A4-30C4-479F-8132-3B35820EC9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188" y="4287106"/>
            <a:ext cx="914400" cy="914400"/>
          </a:xfrm>
          <a:prstGeom prst="rect">
            <a:avLst/>
          </a:prstGeom>
        </p:spPr>
      </p:pic>
    </p:spTree>
    <p:extLst>
      <p:ext uri="{BB962C8B-B14F-4D97-AF65-F5344CB8AC3E}">
        <p14:creationId xmlns:p14="http://schemas.microsoft.com/office/powerpoint/2010/main" val="130716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a:xfrm>
            <a:off x="611189" y="385990"/>
            <a:ext cx="7921625" cy="741518"/>
          </a:xfrm>
        </p:spPr>
        <p:txBody>
          <a:bodyPr>
            <a:normAutofit/>
          </a:bodyPr>
          <a:lstStyle/>
          <a:p>
            <a:pPr algn="ctr"/>
            <a:r>
              <a:rPr lang="tr-TR" dirty="0">
                <a:latin typeface="Open sans" panose="020B0606030504020204" pitchFamily="34" charset="0"/>
                <a:ea typeface="Open sans" panose="020B0606030504020204" pitchFamily="34" charset="0"/>
                <a:cs typeface="Open sans" panose="020B0606030504020204" pitchFamily="34" charset="0"/>
              </a:rPr>
              <a:t>Yolculuğun üçüncü kısmı</a:t>
            </a:r>
            <a:r>
              <a:rPr lang="en-GB" dirty="0">
                <a:latin typeface="Open sans" panose="020B0606030504020204" pitchFamily="34" charset="0"/>
                <a:ea typeface="Open sans" panose="020B0606030504020204" pitchFamily="34" charset="0"/>
                <a:cs typeface="Open sans" panose="020B0606030504020204" pitchFamily="34" charset="0"/>
              </a:rPr>
              <a:t>…</a:t>
            </a:r>
          </a:p>
        </p:txBody>
      </p:sp>
      <p:pic>
        <p:nvPicPr>
          <p:cNvPr id="4" name="Picture 3">
            <a:extLst>
              <a:ext uri="{FF2B5EF4-FFF2-40B4-BE49-F238E27FC236}">
                <a16:creationId xmlns:a16="http://schemas.microsoft.com/office/drawing/2014/main" id="{B664B877-F1F6-BF3A-4EA5-1E4252A653E2}"/>
              </a:ext>
            </a:extLst>
          </p:cNvPr>
          <p:cNvPicPr>
            <a:picLocks noChangeAspect="1"/>
          </p:cNvPicPr>
          <p:nvPr/>
        </p:nvPicPr>
        <p:blipFill>
          <a:blip r:embed="rId2"/>
          <a:stretch>
            <a:fillRect/>
          </a:stretch>
        </p:blipFill>
        <p:spPr>
          <a:xfrm>
            <a:off x="0" y="1153344"/>
            <a:ext cx="9144000" cy="4551311"/>
          </a:xfrm>
          <a:prstGeom prst="rect">
            <a:avLst/>
          </a:prstGeom>
        </p:spPr>
      </p:pic>
    </p:spTree>
    <p:extLst>
      <p:ext uri="{BB962C8B-B14F-4D97-AF65-F5344CB8AC3E}">
        <p14:creationId xmlns:p14="http://schemas.microsoft.com/office/powerpoint/2010/main" val="338941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pPr>
              <a:lnSpc>
                <a:spcPct val="100000"/>
              </a:lnSpc>
              <a:spcBef>
                <a:spcPts val="0"/>
              </a:spcBef>
            </a:pPr>
            <a:r>
              <a:rPr lang="en-GB" dirty="0">
                <a:latin typeface="Open sans" panose="020B0606030504020204" pitchFamily="34" charset="0"/>
                <a:ea typeface="Open sans" panose="020B0606030504020204" pitchFamily="34" charset="0"/>
                <a:cs typeface="Open sans" panose="020B0606030504020204" pitchFamily="34" charset="0"/>
              </a:rPr>
              <a:t>3. </a:t>
            </a:r>
            <a:r>
              <a:rPr lang="tr-TR" dirty="0">
                <a:latin typeface="Open sans" panose="020B0606030504020204" pitchFamily="34" charset="0"/>
                <a:ea typeface="Open sans" panose="020B0606030504020204" pitchFamily="34" charset="0"/>
                <a:cs typeface="Open sans" panose="020B0606030504020204" pitchFamily="34" charset="0"/>
              </a:rPr>
              <a:t>Çocuk ve yetişkin güvenliği için neler gereklidir?​</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611190" y="1440000"/>
            <a:ext cx="7921625" cy="587583"/>
          </a:xfrm>
        </p:spPr>
        <p:txBody>
          <a:bodyPr>
            <a:normAutofit/>
          </a:bodyPr>
          <a:lstStyle/>
          <a:p>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Kurumsal</a:t>
            </a:r>
            <a:r>
              <a:rPr lang="tr-TR" dirty="0">
                <a:solidFill>
                  <a:schemeClr val="tx1"/>
                </a:solidFill>
                <a:latin typeface="Open sans" panose="020B0606030504020204" pitchFamily="34" charset="0"/>
                <a:ea typeface="Open sans" panose="020B0606030504020204" pitchFamily="34" charset="0"/>
                <a:cs typeface="Open sans" panose="020B0606030504020204" pitchFamily="34" charset="0"/>
              </a:rPr>
              <a:t> standartlar </a:t>
            </a: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7" y="6248591"/>
            <a:ext cx="4222070" cy="353809"/>
          </a:xfrm>
        </p:spPr>
        <p:txBody>
          <a:bodyPr/>
          <a:lstStyle/>
          <a:p>
            <a:fld id="{4FD9013D-92AD-C643-96A8-EBFE9D29F7C2}" type="slidenum">
              <a:rPr lang="en-US" smtClean="0">
                <a:latin typeface="Open sans" panose="020B0606030504020204" pitchFamily="34" charset="0"/>
                <a:ea typeface="Open sans" panose="020B0606030504020204" pitchFamily="34" charset="0"/>
                <a:cs typeface="Open sans" panose="020B0606030504020204" pitchFamily="34" charset="0"/>
              </a:rPr>
              <a:pPr/>
              <a:t>16</a:t>
            </a:fld>
            <a:r>
              <a:rPr lang="en-GB" dirty="0">
                <a:latin typeface="Open sans" panose="020B0606030504020204" pitchFamily="34" charset="0"/>
                <a:ea typeface="Open sans" panose="020B0606030504020204" pitchFamily="34" charset="0"/>
                <a:cs typeface="Open sans" panose="020B0606030504020204" pitchFamily="34" charset="0"/>
              </a:rPr>
              <a:t> | </a:t>
            </a:r>
            <a:r>
              <a:rPr lang="hu-HU" dirty="0">
                <a:latin typeface="Open sans" panose="020B0606030504020204" pitchFamily="34" charset="0"/>
                <a:ea typeface="Open sans" panose="020B0606030504020204" pitchFamily="34" charset="0"/>
                <a:cs typeface="Open sans" panose="020B0606030504020204" pitchFamily="34" charset="0"/>
              </a:rPr>
              <a:t>Çocuk ve Yetişkin Güvenliği Yolculuğu</a:t>
            </a: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1C3AA2C5-8C67-471C-B38D-9A723CB412D7}"/>
              </a:ext>
            </a:extLst>
          </p:cNvPr>
          <p:cNvSpPr txBox="1"/>
          <p:nvPr/>
        </p:nvSpPr>
        <p:spPr>
          <a:xfrm>
            <a:off x="1272209" y="2179981"/>
            <a:ext cx="7260601" cy="4247317"/>
          </a:xfrm>
          <a:prstGeom prst="rect">
            <a:avLst/>
          </a:prstGeom>
          <a:noFill/>
        </p:spPr>
        <p:txBody>
          <a:bodyPr wrap="square" lIns="91440" tIns="45720" rIns="91440" bIns="45720" rtlCol="0" anchor="t">
            <a:spAutoFit/>
          </a:bodyPr>
          <a:lstStyle/>
          <a:p>
            <a:pPr lvl="2"/>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Kurumlar sıklıkla tüm iş alanları örn. insan kaynakları, programlar, ortaklıklar için tüm farklı alanlarda kendi kurumsal çocuk ve yetişkin güvenliği standartlarını geliştirirler. ​</a:t>
            </a:r>
          </a:p>
          <a:p>
            <a:pPr lvl="2"/>
            <a:endPar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lvl="2"/>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Kurumsal standartların insani yardım ve kalkınma sektörü tarafından oluşturulan uluslar arası standartlara uyması gerekir.​</a:t>
            </a:r>
          </a:p>
          <a:p>
            <a:pPr lvl="2"/>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pPr lvl="2"/>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Bunlar planlama, uygulama, takip ve inceleme için kullanılabilirler. Aynı zamanda kurumlarının çocuk ve yetişkin güvenliğini etkili bir şekilde yönettiğini donörlere/ bağışçılara gösterebilmesi gerekir.​</a:t>
            </a:r>
          </a:p>
          <a:p>
            <a:pPr lvl="2"/>
            <a:endPar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lvl="2"/>
            <a:endPar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phic 9" descr="Radar Chart">
            <a:extLst>
              <a:ext uri="{FF2B5EF4-FFF2-40B4-BE49-F238E27FC236}">
                <a16:creationId xmlns:a16="http://schemas.microsoft.com/office/drawing/2014/main" id="{6EEFC77B-EF94-42A4-B3A2-7A9742E250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026" y="2158528"/>
            <a:ext cx="914400" cy="914400"/>
          </a:xfrm>
          <a:prstGeom prst="rect">
            <a:avLst/>
          </a:prstGeom>
        </p:spPr>
      </p:pic>
      <p:pic>
        <p:nvPicPr>
          <p:cNvPr id="12" name="Graphic 11" descr="Rating 3 Star">
            <a:extLst>
              <a:ext uri="{FF2B5EF4-FFF2-40B4-BE49-F238E27FC236}">
                <a16:creationId xmlns:a16="http://schemas.microsoft.com/office/drawing/2014/main" id="{E8EB2111-03CA-4DC7-A3C8-EEA3F3A228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1026" y="3366074"/>
            <a:ext cx="914400" cy="914400"/>
          </a:xfrm>
          <a:prstGeom prst="rect">
            <a:avLst/>
          </a:prstGeom>
        </p:spPr>
      </p:pic>
      <p:pic>
        <p:nvPicPr>
          <p:cNvPr id="14" name="Graphic 13" descr="Arrow circle">
            <a:extLst>
              <a:ext uri="{FF2B5EF4-FFF2-40B4-BE49-F238E27FC236}">
                <a16:creationId xmlns:a16="http://schemas.microsoft.com/office/drawing/2014/main" id="{5F8DD226-28D9-4372-9D18-F4B8346A93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1026" y="4473783"/>
            <a:ext cx="914400" cy="914400"/>
          </a:xfrm>
          <a:prstGeom prst="rect">
            <a:avLst/>
          </a:prstGeom>
        </p:spPr>
      </p:pic>
    </p:spTree>
    <p:extLst>
      <p:ext uri="{BB962C8B-B14F-4D97-AF65-F5344CB8AC3E}">
        <p14:creationId xmlns:p14="http://schemas.microsoft.com/office/powerpoint/2010/main" val="411115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3. </a:t>
            </a:r>
            <a:r>
              <a:rPr lang="tr-TR" dirty="0">
                <a:latin typeface="Open sans" panose="020B0606030504020204" pitchFamily="34" charset="0"/>
                <a:ea typeface="Open sans" panose="020B0606030504020204" pitchFamily="34" charset="0"/>
                <a:cs typeface="Open sans" panose="020B0606030504020204" pitchFamily="34" charset="0"/>
              </a:rPr>
              <a:t>Çocuk ve yetişkin güvenliği için neler gereklidir?</a:t>
            </a:r>
          </a:p>
        </p:txBody>
      </p:sp>
      <p:sp>
        <p:nvSpPr>
          <p:cNvPr id="5" name="Text Placeholder 4"/>
          <p:cNvSpPr>
            <a:spLocks noGrp="1"/>
          </p:cNvSpPr>
          <p:nvPr>
            <p:ph idx="1"/>
          </p:nvPr>
        </p:nvSpPr>
        <p:spPr>
          <a:xfrm>
            <a:off x="611187" y="1232595"/>
            <a:ext cx="7921625" cy="4899956"/>
          </a:xfrm>
        </p:spPr>
        <p:txBody>
          <a:bodyPr vert="horz" lIns="0" tIns="0" rIns="0" bIns="0" rtlCol="0" anchor="t">
            <a:noAutofit/>
          </a:bodyPr>
          <a:lstStyle/>
          <a:p>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Kurumsal kültür ve liderlik</a:t>
            </a:r>
            <a:endPar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indent="0">
              <a:spcBef>
                <a:spcPts val="600"/>
              </a:spcBef>
              <a:spcAft>
                <a:spcPts val="600"/>
              </a:spcAft>
              <a:buNone/>
            </a:pPr>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Politikalar ve prosedürler önemlidir fakat güvenli kurumlar oluşturmak için yeterli değildirler.  Bir kurumun kültürü ve liderlik yaklaşımı etkili bir çocuk ve yetişkin güvenliği için esastır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pPr marL="0" lvl="2" indent="0">
              <a:spcBef>
                <a:spcPts val="600"/>
              </a:spcBef>
              <a:spcAft>
                <a:spcPts val="600"/>
              </a:spcAft>
              <a:buNone/>
            </a:pPr>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Kurumların kendi yapılarında gücün nerede olduğunu ve kurumun kültürünü gücün nasıl olumlu veya olumsuz olarak etkilediğini anlaması gerekmektedir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pPr marL="0" lvl="2" indent="0">
              <a:spcBef>
                <a:spcPts val="600"/>
              </a:spcBef>
              <a:spcAft>
                <a:spcPts val="600"/>
              </a:spcAft>
              <a:buNone/>
            </a:pPr>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Kurumlar kültürlerini liderlik yaklaşımları ile değiştirebilirler</a:t>
            </a:r>
            <a:r>
              <a:rPr lang="en-GB"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Liderler diğerleri ile ilişkilerinde saygı gösterip hesap verilebilir olduklarında daha güvenli ve daha etkili kurumlar oluşur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pPr marL="0" lvl="2" indent="0">
              <a:spcBef>
                <a:spcPts val="600"/>
              </a:spcBef>
              <a:spcAft>
                <a:spcPts val="600"/>
              </a:spcAft>
              <a:buNone/>
            </a:pPr>
            <a:r>
              <a:rPr lang="tr-TR" u="sng"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Kurumsal kültür değişimi</a:t>
            </a:r>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 (Bağlantı İngilizce kaynağa yönlendirir) araçları arasında kurumsal geri bildirim kültürü, kurumsal değişimin yönlendirilmesi ve liderlik becerileri ve çocuk ve yetişkin güvenliğine yönelik kurallar vardır.</a:t>
            </a:r>
            <a:endPar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6" y="6220686"/>
            <a:ext cx="4113214" cy="381714"/>
          </a:xfrm>
        </p:spPr>
        <p:txBody>
          <a:bodyPr/>
          <a:lstStyle/>
          <a:p>
            <a:fld id="{4FD9013D-92AD-C643-96A8-EBFE9D29F7C2}" type="slidenum">
              <a:rPr lang="en-US" smtClean="0">
                <a:latin typeface="Open sans" panose="020B0606030504020204" pitchFamily="34" charset="0"/>
                <a:ea typeface="Open sans" panose="020B0606030504020204" pitchFamily="34" charset="0"/>
                <a:cs typeface="Open sans" panose="020B0606030504020204" pitchFamily="34" charset="0"/>
              </a:rPr>
              <a:pPr/>
              <a:t>17</a:t>
            </a:fld>
            <a:r>
              <a:rPr lang="en-US"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0724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3. </a:t>
            </a:r>
            <a:r>
              <a:rPr lang="tr-TR" dirty="0">
                <a:latin typeface="Open sans" panose="020B0606030504020204" pitchFamily="34" charset="0"/>
                <a:ea typeface="Open sans" panose="020B0606030504020204" pitchFamily="34" charset="0"/>
                <a:cs typeface="Open sans" panose="020B0606030504020204" pitchFamily="34" charset="0"/>
              </a:rPr>
              <a:t>Çocuk ve yetişkin güvenliği için neler gereklidir?</a:t>
            </a:r>
          </a:p>
        </p:txBody>
      </p:sp>
      <p:sp>
        <p:nvSpPr>
          <p:cNvPr id="5" name="Text Placeholder 4"/>
          <p:cNvSpPr>
            <a:spLocks noGrp="1"/>
          </p:cNvSpPr>
          <p:nvPr>
            <p:ph idx="1"/>
          </p:nvPr>
        </p:nvSpPr>
        <p:spPr>
          <a:xfrm>
            <a:off x="611187" y="1408553"/>
            <a:ext cx="7921625" cy="365125"/>
          </a:xfrm>
        </p:spPr>
        <p:txBody>
          <a:bodyPr vert="horz" lIns="0" tIns="0" rIns="0" bIns="0" rtlCol="0" anchor="t">
            <a:noAutofit/>
          </a:bodyPr>
          <a:lstStyle/>
          <a:p>
            <a:r>
              <a:rPr lang="tr-TR" sz="20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Çocuk ve yetişkin güvenliği politikaları​</a:t>
            </a:r>
            <a:br>
              <a:rPr lang="en-GB" sz="1800" dirty="0">
                <a:latin typeface="Open sans" panose="020B0606030504020204" pitchFamily="34" charset="0"/>
                <a:ea typeface="Open sans" panose="020B0606030504020204" pitchFamily="34" charset="0"/>
                <a:cs typeface="Open sans" panose="020B0606030504020204" pitchFamily="34" charset="0"/>
              </a:rPr>
            </a:b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516976" y="6236501"/>
            <a:ext cx="3903864" cy="50175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D9013D-92AD-C643-96A8-EBFE9D29F7C2}" type="slidenum">
              <a:rPr lang="en-US" sz="120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pPr/>
              <a:t>18</a:t>
            </a:fld>
            <a:r>
              <a:rPr lang="en-US"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Yolculuğu</a:t>
            </a:r>
            <a:endPar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endPar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18D26DE9-488A-40A6-A990-ADB192F1AAF7}"/>
              </a:ext>
            </a:extLst>
          </p:cNvPr>
          <p:cNvSpPr txBox="1"/>
          <p:nvPr/>
        </p:nvSpPr>
        <p:spPr>
          <a:xfrm>
            <a:off x="4571999" y="1982657"/>
            <a:ext cx="4257676" cy="3170099"/>
          </a:xfrm>
          <a:prstGeom prst="rect">
            <a:avLst/>
          </a:prstGeom>
          <a:noFill/>
        </p:spPr>
        <p:txBody>
          <a:bodyPr wrap="square" lIns="91440" tIns="45720" rIns="91440" bIns="45720" rtlCol="0" anchor="t">
            <a:spAutoFit/>
          </a:bodyPr>
          <a:lstStyle/>
          <a:p>
            <a:r>
              <a:rPr lang="tr-TR" sz="20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Çocuk ve yetişkin güvenliği politikası </a:t>
            </a:r>
            <a:r>
              <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bir kurumun cinsel sömürü, istismar ve cinsel tacizin (CSİT) ve diğer zarar verme biçimlerinin önlenmesi ve bunlara karşı yapılacaklarla ilgili politikasını açıklar.  Taahhütleri ve ilkeleri belirten kısa bir belge olması gerekir. </a:t>
            </a:r>
            <a:r>
              <a:rPr lang="tr-TR" sz="20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r>
              <a:rPr lang="tr-TR" sz="20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endParaRPr lang="en-GB" dirty="0"/>
          </a:p>
        </p:txBody>
      </p:sp>
      <p:pic>
        <p:nvPicPr>
          <p:cNvPr id="11" name="Picture 10" descr="A group of people looking at each other&#10;&#10;Description automatically generated">
            <a:extLst>
              <a:ext uri="{FF2B5EF4-FFF2-40B4-BE49-F238E27FC236}">
                <a16:creationId xmlns:a16="http://schemas.microsoft.com/office/drawing/2014/main" id="{A3252931-E889-4659-9855-DA73FE621A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976" y="2127712"/>
            <a:ext cx="3903864" cy="2602576"/>
          </a:xfrm>
          <a:prstGeom prst="rect">
            <a:avLst/>
          </a:prstGeom>
        </p:spPr>
      </p:pic>
      <p:sp>
        <p:nvSpPr>
          <p:cNvPr id="12" name="TextBox 11">
            <a:extLst>
              <a:ext uri="{FF2B5EF4-FFF2-40B4-BE49-F238E27FC236}">
                <a16:creationId xmlns:a16="http://schemas.microsoft.com/office/drawing/2014/main" id="{E8C0CE1E-2866-4216-8EBC-A6D1445B31CB}"/>
              </a:ext>
            </a:extLst>
          </p:cNvPr>
          <p:cNvSpPr txBox="1"/>
          <p:nvPr/>
        </p:nvSpPr>
        <p:spPr>
          <a:xfrm>
            <a:off x="451660" y="4762946"/>
            <a:ext cx="3672639" cy="276999"/>
          </a:xfrm>
          <a:prstGeom prst="rect">
            <a:avLst/>
          </a:prstGeom>
          <a:noFill/>
        </p:spPr>
        <p:txBody>
          <a:bodyPr wrap="square" lIns="91440" tIns="45720" rIns="91440" bIns="45720" rtlCol="0" anchor="t">
            <a:spAutoFit/>
          </a:bodyPr>
          <a:lstStyle/>
          <a:p>
            <a:r>
              <a:rPr lang="en-GB" sz="1200" dirty="0">
                <a:latin typeface="Open sans" panose="020B0606030504020204" pitchFamily="34" charset="0"/>
                <a:ea typeface="Open sans" panose="020B0606030504020204" pitchFamily="34" charset="0"/>
                <a:cs typeface="Open sans" panose="020B0606030504020204" pitchFamily="34" charset="0"/>
              </a:rPr>
              <a:t>Sebastian </a:t>
            </a:r>
            <a:r>
              <a:rPr lang="en-GB" sz="1200" dirty="0" err="1">
                <a:latin typeface="Open sans" panose="020B0606030504020204" pitchFamily="34" charset="0"/>
                <a:ea typeface="Open sans" panose="020B0606030504020204" pitchFamily="34" charset="0"/>
                <a:cs typeface="Open sans" panose="020B0606030504020204" pitchFamily="34" charset="0"/>
              </a:rPr>
              <a:t>Delgado'nun</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fotoğrafı</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602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3. </a:t>
            </a:r>
            <a:r>
              <a:rPr lang="tr-TR" dirty="0">
                <a:latin typeface="Open sans" panose="020B0606030504020204" pitchFamily="34" charset="0"/>
                <a:ea typeface="Open sans" panose="020B0606030504020204" pitchFamily="34" charset="0"/>
                <a:cs typeface="Open sans" panose="020B0606030504020204" pitchFamily="34" charset="0"/>
              </a:rPr>
              <a:t>Çocuk ve yetişkin güvenliği için neler gereklidir?</a:t>
            </a:r>
          </a:p>
        </p:txBody>
      </p:sp>
      <p:sp>
        <p:nvSpPr>
          <p:cNvPr id="5" name="Text Placeholder 4"/>
          <p:cNvSpPr>
            <a:spLocks noGrp="1"/>
          </p:cNvSpPr>
          <p:nvPr>
            <p:ph idx="1"/>
          </p:nvPr>
        </p:nvSpPr>
        <p:spPr>
          <a:xfrm>
            <a:off x="545871" y="1408553"/>
            <a:ext cx="7921625" cy="365125"/>
          </a:xfrm>
        </p:spPr>
        <p:txBody>
          <a:bodyPr vert="horz" lIns="0" tIns="0" rIns="0" bIns="0" rtlCol="0" anchor="t">
            <a:noAutofit/>
          </a:bodyPr>
          <a:lstStyle/>
          <a:p>
            <a:r>
              <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Çocuk ve yetişkin güvenliği prosedürleri ve Davranış Kuralları​​</a:t>
            </a:r>
            <a:br>
              <a:rPr lang="en-GB" sz="1800" dirty="0">
                <a:latin typeface="Helvetica Light"/>
              </a:rPr>
            </a:br>
            <a:endParaRPr lang="en-GB" sz="1800" dirty="0">
              <a:solidFill>
                <a:srgbClr val="4D4F53"/>
              </a:solidFill>
            </a:endParaRP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545871" y="6236502"/>
            <a:ext cx="3601586" cy="365898"/>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D9013D-92AD-C643-96A8-EBFE9D29F7C2}" type="slidenum">
              <a:rPr lang="en-US" sz="1200" smtClean="0">
                <a:latin typeface="Open sans" panose="020B0606030504020204" pitchFamily="34" charset="0"/>
                <a:ea typeface="Open sans" panose="020B0606030504020204" pitchFamily="34" charset="0"/>
                <a:cs typeface="Open sans" panose="020B0606030504020204" pitchFamily="34" charset="0"/>
              </a:rPr>
              <a:pPr/>
              <a:t>19</a:t>
            </a:fld>
            <a:r>
              <a:rPr lang="en-US" sz="1200" dirty="0">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Çocuk</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ve</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Yetişkin</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Güvenliği</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Yolculuğu</a:t>
            </a:r>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18D26DE9-488A-40A6-A990-ADB192F1AAF7}"/>
              </a:ext>
            </a:extLst>
          </p:cNvPr>
          <p:cNvSpPr txBox="1"/>
          <p:nvPr/>
        </p:nvSpPr>
        <p:spPr>
          <a:xfrm>
            <a:off x="462756" y="1610303"/>
            <a:ext cx="4257676" cy="4555093"/>
          </a:xfrm>
          <a:prstGeom prst="rect">
            <a:avLst/>
          </a:prstGeom>
          <a:noFill/>
        </p:spPr>
        <p:txBody>
          <a:bodyPr wrap="square" lIns="91440" tIns="45720" rIns="91440" bIns="45720" rtlCol="0" anchor="t">
            <a:spAutoFit/>
          </a:bodyPr>
          <a:lstStyle/>
          <a:p>
            <a:pPr lvl="2"/>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lvl="2"/>
            <a:r>
              <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Çocuk ve yetişkin güvenliği prosedürleri kurumun programlarında ve faaliyetlerinde çocuk ve yetişkin güvenliği taahhütlerinin nasıl uygulamaya konacağı konusunda ayrıntılı bilgi verir.  Prosedürler işe alım gibi kurumun mevcut prosedürlerine eklenebilir veya kurumun cinsel sömürü, istismar ve tacizin (CSİT) bildirilmesine ilişkin prosedürleri gibi yeni sistemleri ve süreçlerini oluşturabilir.​</a:t>
            </a:r>
          </a:p>
          <a:p>
            <a:pPr marL="0" lvl="2"/>
            <a:endPar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a:r>
              <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Davranış Kuralları, çalışanlardan ve iş ortaklarından beklenen davranışları açıklar. Bunlar, her türlü mesleki davranışı kapsayan ayrı bir belge olabilir veya bir "çocuk ve yetişkin güvenliği" politikasının içerisinde yer alabilir.</a:t>
            </a:r>
            <a:endPar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group of people standing in a tent&#10;&#10;Description automatically generated">
            <a:extLst>
              <a:ext uri="{FF2B5EF4-FFF2-40B4-BE49-F238E27FC236}">
                <a16:creationId xmlns:a16="http://schemas.microsoft.com/office/drawing/2014/main" id="{CAB33FC9-6819-4B77-BCC8-C69CCD4745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8146" y="2028553"/>
            <a:ext cx="3863371" cy="2757350"/>
          </a:xfrm>
          <a:prstGeom prst="rect">
            <a:avLst/>
          </a:prstGeom>
        </p:spPr>
      </p:pic>
      <p:sp>
        <p:nvSpPr>
          <p:cNvPr id="8" name="TextBox 7">
            <a:extLst>
              <a:ext uri="{FF2B5EF4-FFF2-40B4-BE49-F238E27FC236}">
                <a16:creationId xmlns:a16="http://schemas.microsoft.com/office/drawing/2014/main" id="{6F7D49FB-0D3D-4CCD-A70E-F1AC8DB1B54E}"/>
              </a:ext>
            </a:extLst>
          </p:cNvPr>
          <p:cNvSpPr txBox="1"/>
          <p:nvPr/>
        </p:nvSpPr>
        <p:spPr>
          <a:xfrm>
            <a:off x="4916375" y="4818561"/>
            <a:ext cx="3863371" cy="276999"/>
          </a:xfrm>
          <a:prstGeom prst="rect">
            <a:avLst/>
          </a:prstGeom>
          <a:noFill/>
        </p:spPr>
        <p:txBody>
          <a:bodyPr wrap="square" lIns="91440" tIns="45720" rIns="91440" bIns="45720" rtlCol="0" anchor="t">
            <a:spAutoFit/>
          </a:bodyPr>
          <a:lstStyle/>
          <a:p>
            <a:r>
              <a:rPr lang="en-GB" sz="1200" dirty="0"/>
              <a:t>Santiago </a:t>
            </a:r>
            <a:r>
              <a:rPr lang="en-GB" sz="1200" dirty="0" err="1"/>
              <a:t>Rodriguez'in</a:t>
            </a:r>
            <a:r>
              <a:rPr lang="en-GB" sz="1200" dirty="0"/>
              <a:t> </a:t>
            </a:r>
            <a:r>
              <a:rPr lang="en-GB" sz="1200" dirty="0" err="1"/>
              <a:t>fotoğrafı</a:t>
            </a:r>
            <a:endParaRPr lang="en-GB" sz="1200" dirty="0">
              <a:cs typeface="Arial"/>
            </a:endParaRPr>
          </a:p>
        </p:txBody>
      </p:sp>
    </p:spTree>
    <p:extLst>
      <p:ext uri="{BB962C8B-B14F-4D97-AF65-F5344CB8AC3E}">
        <p14:creationId xmlns:p14="http://schemas.microsoft.com/office/powerpoint/2010/main" val="114200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347F-8FE6-3D41-9B10-4CDA80B573EA}"/>
              </a:ext>
            </a:extLst>
          </p:cNvPr>
          <p:cNvSpPr>
            <a:spLocks noGrp="1"/>
          </p:cNvSpPr>
          <p:nvPr>
            <p:ph type="ctrTitle"/>
          </p:nvPr>
        </p:nvSpPr>
        <p:spPr>
          <a:xfrm>
            <a:off x="437018" y="401482"/>
            <a:ext cx="7921625" cy="741518"/>
          </a:xfrm>
        </p:spPr>
        <p:txBody>
          <a:bodyPr/>
          <a:lstStyle/>
          <a:p>
            <a:r>
              <a:rPr lang="tr-TR" dirty="0">
                <a:latin typeface="Open sans" panose="020B0606030504020204" pitchFamily="34" charset="0"/>
                <a:ea typeface="Open sans" panose="020B0606030504020204" pitchFamily="34" charset="0"/>
                <a:cs typeface="Open sans" panose="020B0606030504020204" pitchFamily="34" charset="0"/>
              </a:rPr>
              <a:t>Bu sunumun kapsamı</a:t>
            </a:r>
            <a:r>
              <a:rPr lang="en-US" dirty="0">
                <a:latin typeface="Open sans" panose="020B0606030504020204" pitchFamily="34" charset="0"/>
                <a:ea typeface="Open sans" panose="020B0606030504020204" pitchFamily="34" charset="0"/>
                <a:cs typeface="Open sans" panose="020B0606030504020204" pitchFamily="34" charset="0"/>
              </a:rPr>
              <a:t>:</a:t>
            </a:r>
          </a:p>
        </p:txBody>
      </p:sp>
      <p:pic>
        <p:nvPicPr>
          <p:cNvPr id="4" name="Picture 3">
            <a:extLst>
              <a:ext uri="{FF2B5EF4-FFF2-40B4-BE49-F238E27FC236}">
                <a16:creationId xmlns:a16="http://schemas.microsoft.com/office/drawing/2014/main" id="{F78C29A4-3A54-0C37-4CD1-73DF29EF3B9F}"/>
              </a:ext>
            </a:extLst>
          </p:cNvPr>
          <p:cNvPicPr>
            <a:picLocks noChangeAspect="1"/>
          </p:cNvPicPr>
          <p:nvPr/>
        </p:nvPicPr>
        <p:blipFill>
          <a:blip r:embed="rId3"/>
          <a:stretch>
            <a:fillRect/>
          </a:stretch>
        </p:blipFill>
        <p:spPr>
          <a:xfrm>
            <a:off x="0" y="1053262"/>
            <a:ext cx="9144000" cy="4609238"/>
          </a:xfrm>
          <a:prstGeom prst="rect">
            <a:avLst/>
          </a:prstGeom>
        </p:spPr>
      </p:pic>
    </p:spTree>
    <p:extLst>
      <p:ext uri="{BB962C8B-B14F-4D97-AF65-F5344CB8AC3E}">
        <p14:creationId xmlns:p14="http://schemas.microsoft.com/office/powerpoint/2010/main" val="129961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58694"/>
            <a:ext cx="8619898" cy="1377467"/>
          </a:xfrm>
        </p:spPr>
        <p:txBody>
          <a:bodyPr/>
          <a:lstStyle/>
          <a:p>
            <a:br>
              <a:rPr lang="hu-HU" dirty="0">
                <a:latin typeface="Open sans" panose="020B0606030504020204" pitchFamily="34" charset="0"/>
                <a:ea typeface="Open sans" panose="020B0606030504020204" pitchFamily="34" charset="0"/>
                <a:cs typeface="Open sans" panose="020B0606030504020204" pitchFamily="34" charset="0"/>
              </a:rPr>
            </a:br>
            <a:br>
              <a:rPr lang="hu-HU" dirty="0">
                <a:latin typeface="Open sans" panose="020B0606030504020204" pitchFamily="34" charset="0"/>
                <a:ea typeface="Open sans" panose="020B0606030504020204" pitchFamily="34" charset="0"/>
                <a:cs typeface="Open sans" panose="020B0606030504020204" pitchFamily="34" charset="0"/>
              </a:rPr>
            </a:br>
            <a:br>
              <a:rPr lang="hu-HU" dirty="0">
                <a:latin typeface="Open sans" panose="020B0606030504020204" pitchFamily="34" charset="0"/>
                <a:ea typeface="Open sans" panose="020B0606030504020204" pitchFamily="34" charset="0"/>
                <a:cs typeface="Open sans" panose="020B0606030504020204" pitchFamily="34" charset="0"/>
              </a:rPr>
            </a:br>
            <a:r>
              <a:rPr lang="hu-HU" dirty="0">
                <a:latin typeface="Open sans" panose="020B0606030504020204" pitchFamily="34" charset="0"/>
                <a:ea typeface="Open sans" panose="020B0606030504020204" pitchFamily="34" charset="0"/>
                <a:cs typeface="Open sans" panose="020B0606030504020204" pitchFamily="34" charset="0"/>
              </a:rPr>
              <a:t>3. </a:t>
            </a:r>
            <a:r>
              <a:rPr lang="tr-TR" dirty="0">
                <a:latin typeface="Open sans" panose="020B0606030504020204" pitchFamily="34" charset="0"/>
                <a:ea typeface="Open sans" panose="020B0606030504020204" pitchFamily="34" charset="0"/>
                <a:cs typeface="Open sans" panose="020B0606030504020204" pitchFamily="34" charset="0"/>
              </a:rPr>
              <a:t>Çocuk ve yetişkin güvenliği için neler gereklidir?​</a:t>
            </a:r>
            <a:br>
              <a:rPr lang="tr-TR" dirty="0">
                <a:latin typeface="Open sans" panose="020B0606030504020204" pitchFamily="34" charset="0"/>
                <a:ea typeface="Open sans" panose="020B0606030504020204" pitchFamily="34" charset="0"/>
                <a:cs typeface="Open sans" panose="020B0606030504020204" pitchFamily="34" charset="0"/>
              </a:rPr>
            </a:br>
            <a:r>
              <a:rPr lang="tr-TR" dirty="0">
                <a:latin typeface="Open sans" panose="020B0606030504020204" pitchFamily="34" charset="0"/>
                <a:ea typeface="Open sans" panose="020B0606030504020204" pitchFamily="34" charset="0"/>
                <a:cs typeface="Open sans" panose="020B0606030504020204" pitchFamily="34" charset="0"/>
              </a:rPr>
              <a:t>​</a:t>
            </a:r>
          </a:p>
        </p:txBody>
      </p:sp>
      <p:sp>
        <p:nvSpPr>
          <p:cNvPr id="5" name="Text Placeholder 4"/>
          <p:cNvSpPr>
            <a:spLocks noGrp="1"/>
          </p:cNvSpPr>
          <p:nvPr>
            <p:ph idx="1"/>
          </p:nvPr>
        </p:nvSpPr>
        <p:spPr>
          <a:xfrm>
            <a:off x="611185" y="1221680"/>
            <a:ext cx="7921625" cy="503583"/>
          </a:xfrm>
        </p:spPr>
        <p:txBody>
          <a:bodyPr>
            <a:normAutofit/>
          </a:bodyPr>
          <a:lstStyle/>
          <a:p>
            <a:r>
              <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Yönetişim ve hesap verebilirlik</a:t>
            </a:r>
            <a:endPar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9199" y="6236502"/>
            <a:ext cx="4431771" cy="365125"/>
          </a:xfrm>
        </p:spPr>
        <p:txBody>
          <a:bodyPr/>
          <a:lstStyle/>
          <a:p>
            <a:fld id="{4FD9013D-92AD-C643-96A8-EBFE9D29F7C2}" type="slidenum">
              <a:rPr lang="en-US" smtClean="0">
                <a:latin typeface="Open sans" panose="020B0606030504020204" pitchFamily="34" charset="0"/>
                <a:ea typeface="Open sans" panose="020B0606030504020204" pitchFamily="34" charset="0"/>
                <a:cs typeface="Open sans" panose="020B0606030504020204" pitchFamily="34" charset="0"/>
              </a:rPr>
              <a:pPr/>
              <a:t>20</a:t>
            </a:fld>
            <a:r>
              <a:rPr lang="en-GB" dirty="0">
                <a:latin typeface="Open sans" panose="020B0606030504020204" pitchFamily="34" charset="0"/>
                <a:ea typeface="Open sans" panose="020B0606030504020204" pitchFamily="34" charset="0"/>
                <a:cs typeface="Open sans" panose="020B0606030504020204" pitchFamily="34" charset="0"/>
              </a:rPr>
              <a:t> | </a:t>
            </a:r>
            <a:r>
              <a:rPr lang="en-GB" dirty="0" err="1">
                <a:solidFill>
                  <a:srgbClr val="283A51"/>
                </a:solidFill>
                <a:latin typeface="Open sans" panose="020B0606030504020204" pitchFamily="34" charset="0"/>
                <a:ea typeface="Open sans" panose="020B0606030504020204" pitchFamily="34" charset="0"/>
                <a:cs typeface="Open sans" panose="020B0606030504020204" pitchFamily="34" charset="0"/>
              </a:rPr>
              <a:t>Çocuk</a:t>
            </a:r>
            <a:r>
              <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rgbClr val="283A51"/>
                </a:solidFill>
                <a:latin typeface="Open sans" panose="020B0606030504020204" pitchFamily="34" charset="0"/>
                <a:ea typeface="Open sans" panose="020B0606030504020204" pitchFamily="34" charset="0"/>
                <a:cs typeface="Open sans" panose="020B0606030504020204" pitchFamily="34" charset="0"/>
              </a:rPr>
              <a:t>ve</a:t>
            </a:r>
            <a:r>
              <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rgbClr val="283A51"/>
                </a:solidFill>
                <a:latin typeface="Open sans" panose="020B0606030504020204" pitchFamily="34" charset="0"/>
                <a:ea typeface="Open sans" panose="020B0606030504020204" pitchFamily="34" charset="0"/>
                <a:cs typeface="Open sans" panose="020B0606030504020204" pitchFamily="34" charset="0"/>
              </a:rPr>
              <a:t>Yetişkin</a:t>
            </a:r>
            <a:r>
              <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rgbClr val="283A51"/>
                </a:solidFill>
                <a:latin typeface="Open sans" panose="020B0606030504020204" pitchFamily="34" charset="0"/>
                <a:ea typeface="Open sans" panose="020B0606030504020204" pitchFamily="34" charset="0"/>
                <a:cs typeface="Open sans" panose="020B0606030504020204" pitchFamily="34" charset="0"/>
              </a:rPr>
              <a:t>Güvenliği</a:t>
            </a:r>
            <a:r>
              <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rgbClr val="283A51"/>
                </a:solidFill>
                <a:latin typeface="Open sans" panose="020B0606030504020204" pitchFamily="34" charset="0"/>
                <a:ea typeface="Open sans" panose="020B0606030504020204" pitchFamily="34" charset="0"/>
                <a:cs typeface="Open sans" panose="020B0606030504020204" pitchFamily="34" charset="0"/>
              </a:rPr>
              <a:t>Yolculuğu</a:t>
            </a:r>
            <a:endPar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589722" y="6434181"/>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atin typeface="Helvetica" pitchFamily="2" charset="0"/>
            </a:endParaRPr>
          </a:p>
          <a:p>
            <a:endParaRPr lang="en-US" sz="900">
              <a:latin typeface="Helvetica Light" panose="020B0403020202020204" pitchFamily="34" charset="0"/>
            </a:endParaRPr>
          </a:p>
        </p:txBody>
      </p:sp>
      <p:sp>
        <p:nvSpPr>
          <p:cNvPr id="3" name="TextBox 2">
            <a:extLst>
              <a:ext uri="{FF2B5EF4-FFF2-40B4-BE49-F238E27FC236}">
                <a16:creationId xmlns:a16="http://schemas.microsoft.com/office/drawing/2014/main" id="{3C5E2729-B32C-4190-A702-C4FC3F6582B9}"/>
              </a:ext>
            </a:extLst>
          </p:cNvPr>
          <p:cNvSpPr txBox="1"/>
          <p:nvPr/>
        </p:nvSpPr>
        <p:spPr>
          <a:xfrm>
            <a:off x="1656522" y="1606169"/>
            <a:ext cx="6876293" cy="4524315"/>
          </a:xfrm>
          <a:prstGeom prst="rect">
            <a:avLst/>
          </a:prstGeom>
          <a:noFill/>
        </p:spPr>
        <p:txBody>
          <a:bodyPr wrap="square" lIns="91440" tIns="45720" rIns="91440" bIns="45720" rtlCol="0" anchor="t">
            <a:spAutoFit/>
          </a:bodyPr>
          <a:lstStyle/>
          <a:p>
            <a:pPr marL="0" lvl="2"/>
            <a:r>
              <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Kurumların güvenliğin yönetilmesi ve kurumun çocuk ve yetişkin güvenliğine karşı hesap verebilir hale gelmesi konusunda net ve tanımlı yollar belirlemesi gerekir.​</a:t>
            </a:r>
          </a:p>
          <a:p>
            <a:pPr marL="0" lvl="2"/>
            <a:endPar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a:r>
              <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Çocuk ve yetişkin güvenliği performansı hakkında düzenli yönetim raporlaması ve Mütevelli Heyetinin bu performansı gözden geçirmesi hesap verebilirlik için esastır.​</a:t>
            </a:r>
          </a:p>
          <a:p>
            <a:pPr marL="0" lvl="2"/>
            <a:endPar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a:r>
              <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​Çocuk ve yetişkin güvenliği ile ilgili olarak özel yönetim ve hesap verme pozisyonunda olan Yönetim Kurulu ve Mütevelli Heyetleri kurumun kendi politikalarına uymasını, riskleri izlemesini ve başarılardan veya çocuk ve yetişkin güvenliği vakalarından ders çıkarmaları konusunda yardımcı olabilir.  Her bir birimde veya ekipte bir çocuk ve yetişkin güvenliği odak kişisinin olması da aynı zamanda yardımcı olabilir.​</a:t>
            </a:r>
          </a:p>
          <a:p>
            <a:pPr marL="0" lvl="2"/>
            <a:endPar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a:r>
              <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​Hesap verebilirlik, Yönetim ve Kurul düzeylerinin, cinsel sömürü, istismar ve tacizden (CSİT) hayatta kalanlar da dahil olmak üzere bir dizi farklı kişiyi dinlemesiyle güçlendirilebilir.</a:t>
            </a:r>
            <a:endParaRPr lang="en-GB" dirty="0"/>
          </a:p>
        </p:txBody>
      </p:sp>
      <p:pic>
        <p:nvPicPr>
          <p:cNvPr id="8" name="Graphic 7" descr="Magnifying glass">
            <a:extLst>
              <a:ext uri="{FF2B5EF4-FFF2-40B4-BE49-F238E27FC236}">
                <a16:creationId xmlns:a16="http://schemas.microsoft.com/office/drawing/2014/main" id="{5EE89009-2120-48CB-AA60-B23F7A72A1B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3602" y="1633840"/>
            <a:ext cx="581511" cy="581511"/>
          </a:xfrm>
          <a:prstGeom prst="rect">
            <a:avLst/>
          </a:prstGeom>
        </p:spPr>
      </p:pic>
      <p:pic>
        <p:nvPicPr>
          <p:cNvPr id="10" name="Graphic 9" descr="Document">
            <a:extLst>
              <a:ext uri="{FF2B5EF4-FFF2-40B4-BE49-F238E27FC236}">
                <a16:creationId xmlns:a16="http://schemas.microsoft.com/office/drawing/2014/main" id="{4B8CC374-D730-403B-AF57-01EA36B111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3602" y="2496409"/>
            <a:ext cx="629890" cy="629890"/>
          </a:xfrm>
          <a:prstGeom prst="rect">
            <a:avLst/>
          </a:prstGeom>
        </p:spPr>
      </p:pic>
      <p:pic>
        <p:nvPicPr>
          <p:cNvPr id="16" name="Graphic 15" descr="Head with gears">
            <a:extLst>
              <a:ext uri="{FF2B5EF4-FFF2-40B4-BE49-F238E27FC236}">
                <a16:creationId xmlns:a16="http://schemas.microsoft.com/office/drawing/2014/main" id="{885B40FE-5098-41C1-9706-9F0A27F141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222" y="3657763"/>
            <a:ext cx="742765" cy="742765"/>
          </a:xfrm>
          <a:prstGeom prst="rect">
            <a:avLst/>
          </a:prstGeom>
        </p:spPr>
      </p:pic>
      <p:pic>
        <p:nvPicPr>
          <p:cNvPr id="18" name="Graphic 17" descr="Radio microphone">
            <a:extLst>
              <a:ext uri="{FF2B5EF4-FFF2-40B4-BE49-F238E27FC236}">
                <a16:creationId xmlns:a16="http://schemas.microsoft.com/office/drawing/2014/main" id="{BF1F2499-F753-415D-8D1B-1D1FE9FC8C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4221" y="4997606"/>
            <a:ext cx="742766" cy="742766"/>
          </a:xfrm>
          <a:prstGeom prst="rect">
            <a:avLst/>
          </a:prstGeom>
        </p:spPr>
      </p:pic>
    </p:spTree>
    <p:extLst>
      <p:ext uri="{BB962C8B-B14F-4D97-AF65-F5344CB8AC3E}">
        <p14:creationId xmlns:p14="http://schemas.microsoft.com/office/powerpoint/2010/main" val="217224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599"/>
            <a:ext cx="8619898" cy="1153373"/>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3. </a:t>
            </a:r>
            <a:r>
              <a:rPr lang="tr-TR" dirty="0">
                <a:latin typeface="Open sans" panose="020B0606030504020204" pitchFamily="34" charset="0"/>
                <a:ea typeface="Open sans" panose="020B0606030504020204" pitchFamily="34" charset="0"/>
                <a:cs typeface="Open sans" panose="020B0606030504020204" pitchFamily="34" charset="0"/>
              </a:rPr>
              <a:t>Çocuk ve yetişkin güvenliği için neler gereklidir?​</a:t>
            </a:r>
            <a:br>
              <a:rPr lang="tr-TR" dirty="0">
                <a:latin typeface="Open sans" panose="020B0606030504020204" pitchFamily="34" charset="0"/>
                <a:ea typeface="Open sans" panose="020B0606030504020204" pitchFamily="34" charset="0"/>
                <a:cs typeface="Open sans" panose="020B0606030504020204" pitchFamily="34" charset="0"/>
              </a:rPr>
            </a:br>
            <a:r>
              <a:rPr lang="tr-TR" dirty="0">
                <a:latin typeface="Open sans" panose="020B0606030504020204" pitchFamily="34" charset="0"/>
                <a:ea typeface="Open sans" panose="020B0606030504020204" pitchFamily="34" charset="0"/>
                <a:cs typeface="Open sans" panose="020B0606030504020204" pitchFamily="34" charset="0"/>
              </a:rPr>
              <a:t>​</a:t>
            </a:r>
          </a:p>
        </p:txBody>
      </p:sp>
      <p:sp>
        <p:nvSpPr>
          <p:cNvPr id="5" name="Text Placeholder 4"/>
          <p:cNvSpPr>
            <a:spLocks noGrp="1"/>
          </p:cNvSpPr>
          <p:nvPr>
            <p:ph idx="1"/>
          </p:nvPr>
        </p:nvSpPr>
        <p:spPr>
          <a:xfrm>
            <a:off x="619200" y="1236944"/>
            <a:ext cx="7921625" cy="507406"/>
          </a:xfrm>
        </p:spPr>
        <p:txBody>
          <a:bodyPr>
            <a:normAutofit/>
          </a:bodyPr>
          <a:lstStyle/>
          <a:p>
            <a:r>
              <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İletişim, öğrenme ve gelişim</a:t>
            </a:r>
            <a:endPar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199" y="6236502"/>
            <a:ext cx="4668417" cy="545298"/>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D9013D-92AD-C643-96A8-EBFE9D29F7C2}" type="slidenum">
              <a:rPr lang="en-US" sz="120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pPr/>
              <a:t>21</a:t>
            </a:fld>
            <a:r>
              <a:rPr lang="en-US"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Yolculuğu</a:t>
            </a:r>
            <a:endPar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endPar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group of people sitting in a room&#10;&#10;Description automatically generated">
            <a:extLst>
              <a:ext uri="{FF2B5EF4-FFF2-40B4-BE49-F238E27FC236}">
                <a16:creationId xmlns:a16="http://schemas.microsoft.com/office/drawing/2014/main" id="{4CDE89D9-5A52-4844-A4F5-4ABF882C9E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201" y="1773383"/>
            <a:ext cx="4451564" cy="2962684"/>
          </a:xfrm>
          <a:prstGeom prst="rect">
            <a:avLst/>
          </a:prstGeom>
        </p:spPr>
      </p:pic>
      <p:sp>
        <p:nvSpPr>
          <p:cNvPr id="9" name="TextBox 8">
            <a:extLst>
              <a:ext uri="{FF2B5EF4-FFF2-40B4-BE49-F238E27FC236}">
                <a16:creationId xmlns:a16="http://schemas.microsoft.com/office/drawing/2014/main" id="{0F2DFEBB-A3D9-4D3D-B2E5-F3648FF98875}"/>
              </a:ext>
            </a:extLst>
          </p:cNvPr>
          <p:cNvSpPr txBox="1"/>
          <p:nvPr/>
        </p:nvSpPr>
        <p:spPr>
          <a:xfrm>
            <a:off x="5287617" y="1697525"/>
            <a:ext cx="3245776" cy="2800767"/>
          </a:xfrm>
          <a:prstGeom prst="rect">
            <a:avLst/>
          </a:prstGeom>
          <a:noFill/>
        </p:spPr>
        <p:txBody>
          <a:bodyPr wrap="square" lIns="91440" tIns="45720" rIns="91440" bIns="45720" rtlCol="0" anchor="t">
            <a:spAutoFit/>
          </a:bodyPr>
          <a:lstStyle/>
          <a:p>
            <a:r>
              <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Tüm çalışanların ve iş ortaklarının çocuk ve yetişkin güvenliği ile ilgili sorumluluklarını ve bunları nasıl yerine getirebileceklerini anlaması gerekir.​</a:t>
            </a:r>
          </a:p>
          <a:p>
            <a:endPar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Bu, çocuk ve yetişkin güvenliği ile ilgili etkili bir iletişim ve çalışan ve iş ortaklarının düzenli eğitimden geçmesini gerektirir.</a:t>
            </a:r>
            <a:endPar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D7890870-F5C2-4407-8FFC-426E7F54B78A}"/>
              </a:ext>
            </a:extLst>
          </p:cNvPr>
          <p:cNvSpPr txBox="1"/>
          <p:nvPr/>
        </p:nvSpPr>
        <p:spPr>
          <a:xfrm>
            <a:off x="568725" y="5024619"/>
            <a:ext cx="7913612" cy="1077218"/>
          </a:xfrm>
          <a:prstGeom prst="rect">
            <a:avLst/>
          </a:prstGeom>
          <a:noFill/>
        </p:spPr>
        <p:txBody>
          <a:bodyPr wrap="square" lIns="91440" tIns="45720" rIns="91440" bIns="45720" rtlCol="0" anchor="t">
            <a:spAutoFit/>
          </a:bodyPr>
          <a:lstStyle/>
          <a:p>
            <a:r>
              <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Bazı insanlar daha fazla eğitime ihtiyaç duyarlar.  Örneğin, çocuk ve yetişkin güvenliği odak kişileri, insan kaynakları personeli ve liderlik üzerine çalışan ekipleri kendi çocuk ve yetişkin güvenliği sorumlulukları ile ilgili daha özelleşmiş bilgi ve ek eğitime ihtiyaç duyabilir.</a:t>
            </a:r>
            <a:endPar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6D1BFD13-9AD0-4BF9-BE6A-A5F07C7B8242}"/>
              </a:ext>
            </a:extLst>
          </p:cNvPr>
          <p:cNvSpPr txBox="1"/>
          <p:nvPr/>
        </p:nvSpPr>
        <p:spPr>
          <a:xfrm>
            <a:off x="600302" y="4768725"/>
            <a:ext cx="2364768" cy="276999"/>
          </a:xfrm>
          <a:prstGeom prst="rect">
            <a:avLst/>
          </a:prstGeom>
          <a:noFill/>
        </p:spPr>
        <p:txBody>
          <a:bodyPr wrap="square" lIns="91440" tIns="45720" rIns="91440" bIns="45720" rtlCol="0" anchor="t">
            <a:spAutoFit/>
          </a:bodyPr>
          <a:lstStyle/>
          <a:p>
            <a:r>
              <a:rPr lang="en-GB" sz="1200" dirty="0">
                <a:latin typeface="Open sans" panose="020B0606030504020204" pitchFamily="34" charset="0"/>
                <a:ea typeface="Open sans" panose="020B0606030504020204" pitchFamily="34" charset="0"/>
                <a:cs typeface="Open sans" panose="020B0606030504020204" pitchFamily="34" charset="0"/>
              </a:rPr>
              <a:t>Paul </a:t>
            </a:r>
            <a:r>
              <a:rPr lang="en-GB" sz="1200" dirty="0" err="1">
                <a:latin typeface="Open sans" panose="020B0606030504020204" pitchFamily="34" charset="0"/>
                <a:ea typeface="Open sans" panose="020B0606030504020204" pitchFamily="34" charset="0"/>
                <a:cs typeface="Open sans" panose="020B0606030504020204" pitchFamily="34" charset="0"/>
              </a:rPr>
              <a:t>Robin'nin</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fotoğrafı</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894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3.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için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neler</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gereklidir</a:t>
            </a:r>
            <a:r>
              <a:rPr lang="en-GB" dirty="0">
                <a:latin typeface="Open sans" panose="020B0606030504020204" pitchFamily="34" charset="0"/>
                <a:ea typeface="Open sans" panose="020B0606030504020204" pitchFamily="34" charset="0"/>
                <a:cs typeface="Open sans" panose="020B0606030504020204" pitchFamily="34" charset="0"/>
              </a:rPr>
              <a:t>?​</a:t>
            </a:r>
            <a:endParaRPr lang="tr-TR"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611191" y="1440000"/>
            <a:ext cx="3775279" cy="4682504"/>
          </a:xfrm>
        </p:spPr>
        <p:txBody>
          <a:bodyPr vert="horz" lIns="0" tIns="0" rIns="0" bIns="0" rtlCol="0" anchor="t">
            <a:normAutofit fontScale="85000" lnSpcReduction="20000"/>
          </a:bodyPr>
          <a:lstStyle/>
          <a:p>
            <a:pPr>
              <a:spcAft>
                <a:spcPts val="1200"/>
              </a:spcAft>
            </a:pPr>
            <a:r>
              <a:rPr lang="tr-TR" sz="28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Topluluklar ile iletişim</a:t>
            </a:r>
            <a:endParaRPr lang="en-GB" sz="1700" dirty="0">
              <a:solidFill>
                <a:schemeClr val="accent3"/>
              </a:solidFill>
            </a:endParaRPr>
          </a:p>
          <a:p>
            <a:pPr marL="0" lvl="2" indent="0">
              <a:spcAft>
                <a:spcPts val="1200"/>
              </a:spcAft>
              <a:buNone/>
            </a:pPr>
            <a:endParaRPr lang="hu-HU" sz="17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indent="0">
              <a:spcAft>
                <a:spcPts val="1200"/>
              </a:spcAft>
              <a:buNone/>
            </a:pPr>
            <a:r>
              <a:rPr lang="tr-TR"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Tüm program katılımcılarının, yaşadıkları toplulukların ve çocuklar dahil olmak üzere daha geniş anlamda toplumun kurumun çocuk ve yetişkin güvenliği ile ilgili taahhütleri hakkında bilgi sahibi olması gerekir.​</a:t>
            </a:r>
          </a:p>
          <a:p>
            <a:pPr marL="0" lvl="2" indent="0">
              <a:spcAft>
                <a:spcPts val="1200"/>
              </a:spcAft>
              <a:buNone/>
            </a:pPr>
            <a:r>
              <a:rPr lang="tr-TR"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​Çocuklar da dahil olmak üzere insanların farklı ihtiyaçları, yetenekleri ve anlayış düzeyleri vardır. Birçok farklı kişinin çocuk ve yetişkin güvenliği ve cinsel sömürü, istismar ve tacizden (CSİT) korunma haklarına ilişkin bilgileri anlayabilmesi için birçok farklı iletişim yönteminin kullanılması faydalı olacaktır.​</a:t>
            </a:r>
          </a:p>
          <a:p>
            <a:pPr marL="0" lvl="2" indent="0">
              <a:spcAft>
                <a:spcPts val="1200"/>
              </a:spcAft>
              <a:buNone/>
            </a:pPr>
            <a:r>
              <a:rPr lang="tr-TR" sz="17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endPar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1187" y="6250579"/>
            <a:ext cx="3318555"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D9013D-92AD-C643-96A8-EBFE9D29F7C2}" type="slidenum">
              <a:rPr lang="en-US" sz="120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pPr/>
              <a:t>22</a:t>
            </a:fld>
            <a:r>
              <a:rPr lang="hu-HU"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Yolculuğu</a:t>
            </a:r>
            <a:endPar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group of people in a park&#10;&#10;Description automatically generated">
            <a:extLst>
              <a:ext uri="{FF2B5EF4-FFF2-40B4-BE49-F238E27FC236}">
                <a16:creationId xmlns:a16="http://schemas.microsoft.com/office/drawing/2014/main" id="{2A271798-0216-458D-A874-E6A516B895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2306983"/>
            <a:ext cx="3934239" cy="2622826"/>
          </a:xfrm>
          <a:prstGeom prst="rect">
            <a:avLst/>
          </a:prstGeom>
        </p:spPr>
      </p:pic>
      <p:sp>
        <p:nvSpPr>
          <p:cNvPr id="3" name="TextBox 2">
            <a:extLst>
              <a:ext uri="{FF2B5EF4-FFF2-40B4-BE49-F238E27FC236}">
                <a16:creationId xmlns:a16="http://schemas.microsoft.com/office/drawing/2014/main" id="{2B1300B9-6CFB-49AA-BF4C-1CB0BA501F38}"/>
              </a:ext>
            </a:extLst>
          </p:cNvPr>
          <p:cNvSpPr txBox="1"/>
          <p:nvPr/>
        </p:nvSpPr>
        <p:spPr>
          <a:xfrm>
            <a:off x="4572000" y="4929809"/>
            <a:ext cx="2809702" cy="276999"/>
          </a:xfrm>
          <a:prstGeom prst="rect">
            <a:avLst/>
          </a:prstGeom>
          <a:noFill/>
        </p:spPr>
        <p:txBody>
          <a:bodyPr wrap="square" lIns="91440" tIns="45720" rIns="91440" bIns="45720" rtlCol="0" anchor="t">
            <a:spAutoFit/>
          </a:bodyPr>
          <a:lstStyle/>
          <a:p>
            <a:r>
              <a:rPr lang="en-GB" sz="1200" dirty="0">
                <a:latin typeface="Open sans" panose="020B0606030504020204" pitchFamily="34" charset="0"/>
                <a:ea typeface="Open sans" panose="020B0606030504020204" pitchFamily="34" charset="0"/>
                <a:cs typeface="Open sans" panose="020B0606030504020204" pitchFamily="34" charset="0"/>
              </a:rPr>
              <a:t>Will </a:t>
            </a:r>
            <a:r>
              <a:rPr lang="en-GB" sz="1200" dirty="0" err="1">
                <a:latin typeface="Open sans" panose="020B0606030504020204" pitchFamily="34" charset="0"/>
                <a:ea typeface="Open sans" panose="020B0606030504020204" pitchFamily="34" charset="0"/>
                <a:cs typeface="Open sans" panose="020B0606030504020204" pitchFamily="34" charset="0"/>
              </a:rPr>
              <a:t>Baxter'in</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fotoğrafı</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2739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3.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için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neler</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gereklidir</a:t>
            </a:r>
            <a:r>
              <a:rPr lang="en-GB" dirty="0">
                <a:latin typeface="Open sans" panose="020B0606030504020204" pitchFamily="34" charset="0"/>
                <a:ea typeface="Open sans" panose="020B0606030504020204" pitchFamily="34" charset="0"/>
                <a:cs typeface="Open sans" panose="020B0606030504020204" pitchFamily="34" charset="0"/>
              </a:rPr>
              <a:t>?​</a:t>
            </a:r>
            <a:endParaRPr lang="tr-TR"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1666658" y="1729775"/>
            <a:ext cx="6827573" cy="4507500"/>
          </a:xfrm>
        </p:spPr>
        <p:txBody>
          <a:bodyPr vert="horz" lIns="0" tIns="0" rIns="0" bIns="0" rtlCol="0" anchor="t">
            <a:noAutofit/>
          </a:bodyPr>
          <a:lstStyle/>
          <a:p>
            <a:pPr marL="0" lvl="2" indent="0">
              <a:buNone/>
            </a:pPr>
            <a:r>
              <a:rPr lang="tr-TR" sz="1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Kurumların çalışanlarının ve iş ortaklarının kurumda çalışmaya başlamasından önce, çalışması sırasında ve sonrasında çocuk ve yetişkin güvenliği uygulamalarını yerine getirmesi gerekir. ​</a:t>
            </a:r>
          </a:p>
          <a:p>
            <a:pPr marL="0" lvl="2" indent="0">
              <a:buNone/>
            </a:pPr>
            <a:r>
              <a:rPr lang="tr-TR" sz="1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İşe alım sırasında, kuruluşun, örneğin başvuru sahibinin geçmişte bir politikayı veya davranış kurallarını ihlal edip etmediğini belirlemek için referans kontrolleri yaparak ve başvuru sahibinin davranışları ve çocuk ve yetişkin güvenliği anlayışları hakkında mülakat soruları sorarak, bir personel veya iş ortağının oluşturabileceği çocuk ve yetişkin güvenliği risklerini değerlendirmesi gerekir.​</a:t>
            </a:r>
          </a:p>
          <a:p>
            <a:pPr marL="0" lvl="2" indent="0">
              <a:buNone/>
            </a:pPr>
            <a:r>
              <a:rPr lang="tr-TR" sz="1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Kurumun çalışanın veya iş ortaklarının çalışması sırasında, onların çocuk ve yetişkin güvenliği politikalarını ve davranış kurallarını bilmelerini, anlamalarını ve uymalarını sağlaması gerekir.​</a:t>
            </a:r>
          </a:p>
          <a:p>
            <a:pPr marL="0" lvl="2" indent="0">
              <a:buNone/>
            </a:pPr>
            <a:r>
              <a:rPr lang="tr-TR" sz="1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Kurumun soruşturma prosedürleri ve disiplin prosedürleri dahil olmak üzere bir çalışanın veya iş ortağının Çocuk ve Yetişkin Güvenliği Politikasını ve Davranış Kurallarını ihlal etmesi halinde meydana gelecek duruma müdahale etme konusunda mevcut prosedürlere sahip olması gerekir.​</a:t>
            </a:r>
          </a:p>
          <a:p>
            <a:pPr marL="0" lvl="2" indent="0">
              <a:buNone/>
            </a:pPr>
            <a:r>
              <a:rPr lang="tr-TR" sz="1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Bir çalışanın veya iş ortağının kurumdan ayrılması veya işten çıkarılması halinde, kurum görevi kötüye kullanma ile ilgili olarak bilgi paylaşmak için "</a:t>
            </a:r>
            <a:r>
              <a:rPr lang="tr-TR" sz="13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2"/>
              </a:rPr>
              <a:t>Kurumlar Arası Görevi Kötüye Kullanma Bildirim Şeması</a:t>
            </a:r>
            <a:r>
              <a:rPr lang="tr-TR" sz="1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(Bağlantı İngilizce kaynağa yönlendirir)" kullanabilir ve onların gelecekte tekrar işe alınmalarını önlemek için işten çıkarma dahil olmak üzere personelle ilgili disiplin uygulamalarının kaydını tutması gerekir.</a:t>
            </a:r>
            <a:endParaRPr lang="en-GB" sz="13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49768" y="6237275"/>
            <a:ext cx="4533420" cy="400110"/>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D9013D-92AD-C643-96A8-EBFE9D29F7C2}" type="slidenum">
              <a:rPr lang="en-US" sz="120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pPr/>
              <a:t>23</a:t>
            </a:fld>
            <a:r>
              <a:rPr lang="en-US"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Yolculuğu</a:t>
            </a:r>
            <a:endPar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endPar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61352340-A4E9-4143-9AF1-F6081372BE9D}"/>
              </a:ext>
            </a:extLst>
          </p:cNvPr>
          <p:cNvSpPr txBox="1"/>
          <p:nvPr/>
        </p:nvSpPr>
        <p:spPr>
          <a:xfrm>
            <a:off x="611188" y="1284948"/>
            <a:ext cx="4572000" cy="400110"/>
          </a:xfrm>
          <a:prstGeom prst="rect">
            <a:avLst/>
          </a:prstGeom>
          <a:noFill/>
        </p:spPr>
        <p:txBody>
          <a:bodyPr wrap="square">
            <a:spAutoFit/>
          </a:bodyPr>
          <a:lstStyle/>
          <a:p>
            <a:r>
              <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İnsan Kaynakları</a:t>
            </a:r>
            <a:endPar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Arrow circle">
            <a:extLst>
              <a:ext uri="{FF2B5EF4-FFF2-40B4-BE49-F238E27FC236}">
                <a16:creationId xmlns:a16="http://schemas.microsoft.com/office/drawing/2014/main" id="{2CE4B1D6-0A1F-43D6-B750-ECD53FCF46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457" y="1685058"/>
            <a:ext cx="861671" cy="861671"/>
          </a:xfrm>
          <a:prstGeom prst="rect">
            <a:avLst/>
          </a:prstGeom>
        </p:spPr>
      </p:pic>
      <p:pic>
        <p:nvPicPr>
          <p:cNvPr id="11" name="Graphic 10" descr="Warning">
            <a:extLst>
              <a:ext uri="{FF2B5EF4-FFF2-40B4-BE49-F238E27FC236}">
                <a16:creationId xmlns:a16="http://schemas.microsoft.com/office/drawing/2014/main" id="{B5CBD0C8-0C8F-4D48-978A-26FEB1CAE0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769" y="3909033"/>
            <a:ext cx="728313" cy="728313"/>
          </a:xfrm>
          <a:prstGeom prst="rect">
            <a:avLst/>
          </a:prstGeom>
        </p:spPr>
      </p:pic>
      <p:pic>
        <p:nvPicPr>
          <p:cNvPr id="13" name="Graphic 12" descr="Binoculars">
            <a:extLst>
              <a:ext uri="{FF2B5EF4-FFF2-40B4-BE49-F238E27FC236}">
                <a16:creationId xmlns:a16="http://schemas.microsoft.com/office/drawing/2014/main" id="{77AC07BF-BF23-4B56-88C7-B65B160977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9769" y="2722850"/>
            <a:ext cx="728313" cy="728313"/>
          </a:xfrm>
          <a:prstGeom prst="rect">
            <a:avLst/>
          </a:prstGeom>
        </p:spPr>
      </p:pic>
      <p:pic>
        <p:nvPicPr>
          <p:cNvPr id="9" name="Graphic 8" descr="Future">
            <a:extLst>
              <a:ext uri="{FF2B5EF4-FFF2-40B4-BE49-F238E27FC236}">
                <a16:creationId xmlns:a16="http://schemas.microsoft.com/office/drawing/2014/main" id="{AFEE284C-4C4B-42C3-8D3E-D31902E4FE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769" y="5175758"/>
            <a:ext cx="728313" cy="728313"/>
          </a:xfrm>
          <a:prstGeom prst="rect">
            <a:avLst/>
          </a:prstGeom>
        </p:spPr>
      </p:pic>
    </p:spTree>
    <p:extLst>
      <p:ext uri="{BB962C8B-B14F-4D97-AF65-F5344CB8AC3E}">
        <p14:creationId xmlns:p14="http://schemas.microsoft.com/office/powerpoint/2010/main" val="2342675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3.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için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neler</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gereklidir</a:t>
            </a:r>
            <a:r>
              <a:rPr lang="en-GB" dirty="0">
                <a:latin typeface="Open sans" panose="020B0606030504020204" pitchFamily="34" charset="0"/>
                <a:ea typeface="Open sans" panose="020B0606030504020204" pitchFamily="34" charset="0"/>
                <a:cs typeface="Open sans" panose="020B0606030504020204" pitchFamily="34" charset="0"/>
              </a:rPr>
              <a:t>?</a:t>
            </a:r>
            <a:endParaRPr lang="tr-TR"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611191" y="1440000"/>
            <a:ext cx="3893291" cy="521322"/>
          </a:xfrm>
        </p:spPr>
        <p:txBody>
          <a:bodyPr>
            <a:normAutofit/>
          </a:bodyPr>
          <a:lstStyle/>
          <a:p>
            <a:r>
              <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Güvenli programlar</a:t>
            </a:r>
            <a:endPar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indent="0">
              <a:buNone/>
            </a:pPr>
            <a:endParaRPr lang="en-GB" sz="1900" dirty="0"/>
          </a:p>
          <a:p>
            <a:pPr lvl="2"/>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7" y="6144802"/>
            <a:ext cx="4929641" cy="539027"/>
          </a:xfrm>
        </p:spPr>
        <p:txBody>
          <a:bodyPr/>
          <a:lstStyle/>
          <a:p>
            <a:fld id="{4FD9013D-92AD-C643-96A8-EBFE9D29F7C2}" type="slidenum">
              <a:rPr lang="en-US" smtClean="0">
                <a:latin typeface="Open sans" panose="020B0606030504020204" pitchFamily="34" charset="0"/>
                <a:ea typeface="Open sans" panose="020B0606030504020204" pitchFamily="34" charset="0"/>
                <a:cs typeface="Open sans" panose="020B0606030504020204" pitchFamily="34" charset="0"/>
              </a:rPr>
              <a:pPr/>
              <a:t>24</a:t>
            </a:fld>
            <a:r>
              <a:rPr lang="en-US"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a:t>
            </a:r>
            <a:r>
              <a:rPr lang="hu-HU"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Diagram&#10;&#10;Description automatically generated">
            <a:extLst>
              <a:ext uri="{FF2B5EF4-FFF2-40B4-BE49-F238E27FC236}">
                <a16:creationId xmlns:a16="http://schemas.microsoft.com/office/drawing/2014/main" id="{48E90DE0-DF06-408B-A0A8-0F6C481F3B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8" y="2975844"/>
            <a:ext cx="3893291" cy="2595527"/>
          </a:xfrm>
          <a:prstGeom prst="rect">
            <a:avLst/>
          </a:prstGeom>
        </p:spPr>
      </p:pic>
      <p:sp>
        <p:nvSpPr>
          <p:cNvPr id="8" name="TextBox 7">
            <a:extLst>
              <a:ext uri="{FF2B5EF4-FFF2-40B4-BE49-F238E27FC236}">
                <a16:creationId xmlns:a16="http://schemas.microsoft.com/office/drawing/2014/main" id="{1A845E6B-1F98-4A01-8B3C-791DEED6254F}"/>
              </a:ext>
            </a:extLst>
          </p:cNvPr>
          <p:cNvSpPr txBox="1"/>
          <p:nvPr/>
        </p:nvSpPr>
        <p:spPr>
          <a:xfrm>
            <a:off x="498339" y="1961322"/>
            <a:ext cx="8219240" cy="830997"/>
          </a:xfrm>
          <a:prstGeom prst="rect">
            <a:avLst/>
          </a:prstGeom>
          <a:noFill/>
        </p:spPr>
        <p:txBody>
          <a:bodyPr wrap="square" lIns="91440" tIns="45720" rIns="91440" bIns="45720" rtlCol="0" anchor="t">
            <a:spAutoFit/>
          </a:bodyPr>
          <a:lstStyle/>
          <a:p>
            <a:pPr marL="0" lvl="2"/>
            <a:r>
              <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Çocuk ve yetişkin güvenliği ile ilgili endişeler sıklıkla en zayıf tasarlanmış programlarda veya program personelinin programlardaki çocuk ve yetişkin güvenliği risklerini dikkatli olarak göz önünde bulundurmadığında ortaya çıkar.​</a:t>
            </a:r>
          </a:p>
        </p:txBody>
      </p:sp>
      <p:sp>
        <p:nvSpPr>
          <p:cNvPr id="9" name="TextBox 8">
            <a:extLst>
              <a:ext uri="{FF2B5EF4-FFF2-40B4-BE49-F238E27FC236}">
                <a16:creationId xmlns:a16="http://schemas.microsoft.com/office/drawing/2014/main" id="{7A0C4DFB-A2E6-4313-A035-4C6C6E8C2375}"/>
              </a:ext>
            </a:extLst>
          </p:cNvPr>
          <p:cNvSpPr txBox="1"/>
          <p:nvPr/>
        </p:nvSpPr>
        <p:spPr>
          <a:xfrm>
            <a:off x="4720432" y="2883511"/>
            <a:ext cx="4109244" cy="3077766"/>
          </a:xfrm>
          <a:prstGeom prst="rect">
            <a:avLst/>
          </a:prstGeom>
          <a:noFill/>
        </p:spPr>
        <p:txBody>
          <a:bodyPr wrap="square" lIns="91440" tIns="45720" rIns="91440" bIns="45720" rtlCol="0" anchor="t">
            <a:spAutoFit/>
          </a:bodyPr>
          <a:lstStyle/>
          <a:p>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Kuruluşların</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programların</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etkinliklerin</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faaliyetlerin</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tasarımı</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sunumu</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değerlendirilmesi</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sırasında</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konusunu</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düşünmeleri</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gerekir</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Örneğin</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Sphere El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Kitabı</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İnsani</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Yardım</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Faaliyetlerinde</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Çocukların</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Korunması</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için</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Asgari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Standartlar</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kuruluşun</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kendi</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rehberlik</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araçları</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farklı</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sektörlerde</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programlar</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tasarlamak</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sunmak</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için</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nelerin</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gerekli</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olduğunu</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netleştirmeye</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yardımcı</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olur</a:t>
            </a:r>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r>
              <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endParaRPr lang="en-GB" dirty="0"/>
          </a:p>
        </p:txBody>
      </p:sp>
      <p:sp>
        <p:nvSpPr>
          <p:cNvPr id="3" name="TextBox 2">
            <a:extLst>
              <a:ext uri="{FF2B5EF4-FFF2-40B4-BE49-F238E27FC236}">
                <a16:creationId xmlns:a16="http://schemas.microsoft.com/office/drawing/2014/main" id="{7D0411BF-0A22-4FD5-837F-B34D561557C2}"/>
              </a:ext>
            </a:extLst>
          </p:cNvPr>
          <p:cNvSpPr txBox="1"/>
          <p:nvPr/>
        </p:nvSpPr>
        <p:spPr>
          <a:xfrm>
            <a:off x="611187" y="5571371"/>
            <a:ext cx="3245917" cy="276999"/>
          </a:xfrm>
          <a:prstGeom prst="rect">
            <a:avLst/>
          </a:prstGeom>
          <a:noFill/>
        </p:spPr>
        <p:txBody>
          <a:bodyPr wrap="square" lIns="91440" tIns="45720" rIns="91440" bIns="45720" rtlCol="0" anchor="t">
            <a:spAutoFit/>
          </a:bodyPr>
          <a:lstStyle/>
          <a:p>
            <a:r>
              <a:rPr lang="en-GB" sz="1200" dirty="0">
                <a:latin typeface="Open sans" panose="020B0606030504020204" pitchFamily="34" charset="0"/>
                <a:ea typeface="Open sans" panose="020B0606030504020204" pitchFamily="34" charset="0"/>
                <a:cs typeface="Open sans" panose="020B0606030504020204" pitchFamily="34" charset="0"/>
              </a:rPr>
              <a:t>Odile </a:t>
            </a:r>
            <a:r>
              <a:rPr lang="en-GB" sz="1200" dirty="0" err="1">
                <a:latin typeface="Open sans" panose="020B0606030504020204" pitchFamily="34" charset="0"/>
                <a:ea typeface="Open sans" panose="020B0606030504020204" pitchFamily="34" charset="0"/>
                <a:cs typeface="Open sans" panose="020B0606030504020204" pitchFamily="34" charset="0"/>
              </a:rPr>
              <a:t>Meylan'ın</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fotoğrafı</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0716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7" y="255600"/>
            <a:ext cx="8706983" cy="111572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3.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için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neler</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gereklidir</a:t>
            </a:r>
            <a:r>
              <a:rPr lang="en-GB" dirty="0">
                <a:latin typeface="Open sans" panose="020B0606030504020204" pitchFamily="34" charset="0"/>
                <a:ea typeface="Open sans" panose="020B0606030504020204" pitchFamily="34" charset="0"/>
                <a:cs typeface="Open sans" panose="020B0606030504020204" pitchFamily="34" charset="0"/>
              </a:rPr>
              <a:t>?​</a:t>
            </a:r>
            <a:br>
              <a:rPr lang="en-GB" dirty="0">
                <a:latin typeface="Open sans" panose="020B0606030504020204" pitchFamily="34" charset="0"/>
                <a:ea typeface="Open sans" panose="020B0606030504020204" pitchFamily="34" charset="0"/>
                <a:cs typeface="Open sans" panose="020B0606030504020204" pitchFamily="34" charset="0"/>
              </a:rPr>
            </a:br>
            <a:endParaRPr lang="tr-TR"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611190" y="1440000"/>
            <a:ext cx="7921625" cy="547826"/>
          </a:xfrm>
        </p:spPr>
        <p:txBody>
          <a:bodyPr>
            <a:normAutofit/>
          </a:bodyPr>
          <a:lstStyle/>
          <a:p>
            <a:r>
              <a:rPr lang="tr-TR" dirty="0">
                <a:solidFill>
                  <a:srgbClr val="283A51"/>
                </a:solidFill>
                <a:latin typeface="Open sans" panose="020B0606030504020204" pitchFamily="34" charset="0"/>
                <a:ea typeface="Open sans" panose="020B0606030504020204" pitchFamily="34" charset="0"/>
                <a:cs typeface="Open sans" panose="020B0606030504020204" pitchFamily="34" charset="0"/>
              </a:rPr>
              <a:t>Medya ve iletişim</a:t>
            </a:r>
            <a:endPar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endParaRPr>
          </a:p>
          <a:p>
            <a:pPr marL="0" lvl="2" indent="0">
              <a:buNone/>
            </a:pPr>
            <a:endParaRPr lang="en-GB" dirty="0">
              <a:solidFill>
                <a:srgbClr val="283A51"/>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7" y="6231230"/>
            <a:ext cx="3634242" cy="371170"/>
          </a:xfrm>
        </p:spPr>
        <p:txBody>
          <a:bodyPr/>
          <a:lstStyle/>
          <a:p>
            <a:fld id="{4FD9013D-92AD-C643-96A8-EBFE9D29F7C2}" type="slidenum">
              <a:rPr lang="en-US" smtClean="0">
                <a:latin typeface="Open sans" panose="020B0606030504020204" pitchFamily="34" charset="0"/>
                <a:ea typeface="Open sans" panose="020B0606030504020204" pitchFamily="34" charset="0"/>
                <a:cs typeface="Open sans" panose="020B0606030504020204" pitchFamily="34" charset="0"/>
              </a:rPr>
              <a:pPr/>
              <a:t>25</a:t>
            </a:fld>
            <a:r>
              <a:rPr lang="en-US"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a:t>
            </a:r>
            <a:r>
              <a:rPr lang="hu-HU"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Video camera">
            <a:extLst>
              <a:ext uri="{FF2B5EF4-FFF2-40B4-BE49-F238E27FC236}">
                <a16:creationId xmlns:a16="http://schemas.microsoft.com/office/drawing/2014/main" id="{B583C939-8845-4699-A5E2-57773B16AA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88" y="2023826"/>
            <a:ext cx="914400" cy="914400"/>
          </a:xfrm>
          <a:prstGeom prst="rect">
            <a:avLst/>
          </a:prstGeom>
        </p:spPr>
      </p:pic>
      <p:sp>
        <p:nvSpPr>
          <p:cNvPr id="8" name="TextBox 7">
            <a:extLst>
              <a:ext uri="{FF2B5EF4-FFF2-40B4-BE49-F238E27FC236}">
                <a16:creationId xmlns:a16="http://schemas.microsoft.com/office/drawing/2014/main" id="{0AA584D3-B8A2-477A-99B0-7F97925931B9}"/>
              </a:ext>
            </a:extLst>
          </p:cNvPr>
          <p:cNvSpPr txBox="1"/>
          <p:nvPr/>
        </p:nvSpPr>
        <p:spPr>
          <a:xfrm>
            <a:off x="1639824" y="2034884"/>
            <a:ext cx="7194917" cy="3693319"/>
          </a:xfrm>
          <a:prstGeom prst="rect">
            <a:avLst/>
          </a:prstGeom>
          <a:noFill/>
        </p:spPr>
        <p:txBody>
          <a:bodyPr wrap="square" lIns="91440" tIns="45720" rIns="91440" bIns="45720" rtlCol="0" anchor="t">
            <a:spAutoFit/>
          </a:bodyPr>
          <a:lstStyle/>
          <a:p>
            <a:pPr marL="0" lvl="2"/>
            <a:r>
              <a:rPr lang="tr-TR" dirty="0">
                <a:solidFill>
                  <a:srgbClr val="283A51"/>
                </a:solidFill>
                <a:latin typeface="Open sans" panose="020B0606030504020204" pitchFamily="34" charset="0"/>
                <a:ea typeface="Open sans" panose="020B0606030504020204" pitchFamily="34" charset="0"/>
                <a:cs typeface="Open sans" panose="020B0606030504020204" pitchFamily="34" charset="0"/>
              </a:rPr>
              <a:t>Görüntülerin yayınlanması ve programlardan yararlanan kişilerin hikayeleri kurumun işinin önemli bir parçasını oluşturmaktadır, fakat bu iletişimlerin söz konusu kişilere yönelik muhtemel veya mevcut riskler oluşturmaması ve onların özel hayatına ve kişisel haklarına saygı göstermesi gerekir</a:t>
            </a:r>
            <a:r>
              <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0" lvl="2" indent="0">
              <a:buNone/>
            </a:pPr>
            <a:endPar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endParaRPr>
          </a:p>
          <a:p>
            <a:pPr marL="0" lvl="2" indent="0">
              <a:buNone/>
            </a:pPr>
            <a:r>
              <a:rPr lang="tr-TR" dirty="0">
                <a:solidFill>
                  <a:srgbClr val="283A51"/>
                </a:solidFill>
                <a:latin typeface="Open sans" panose="020B0606030504020204" pitchFamily="34" charset="0"/>
                <a:ea typeface="Open sans" panose="020B0606030504020204" pitchFamily="34" charset="0"/>
                <a:cs typeface="Open sans" panose="020B0606030504020204" pitchFamily="34" charset="0"/>
              </a:rPr>
              <a:t>Tüm iletişim malzemelerinin güvenli bir şekilde ve içerdikleri kişilerden alınan onay ile birlikte toplanması, geliştirilmesi, saklanması, dağıtılması ve yayınlanması gerekir</a:t>
            </a:r>
            <a:r>
              <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rPr>
              <a:t>.</a:t>
            </a:r>
          </a:p>
          <a:p>
            <a:pPr marL="0" lvl="2" indent="0">
              <a:buNone/>
            </a:pPr>
            <a:endPar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endParaRPr>
          </a:p>
          <a:p>
            <a:pPr marL="0" lvl="2"/>
            <a:r>
              <a:rPr lang="tr-TR" dirty="0">
                <a:solidFill>
                  <a:srgbClr val="283A51"/>
                </a:solidFill>
                <a:latin typeface="Open sans" panose="020B0606030504020204" pitchFamily="34" charset="0"/>
                <a:ea typeface="Open sans" panose="020B0606030504020204" pitchFamily="34" charset="0"/>
                <a:cs typeface="Open sans" panose="020B0606030504020204" pitchFamily="34" charset="0"/>
              </a:rPr>
              <a:t>Kurumların aynı zamanda çocuk ve yetişkin güvenliği risklerine değinme konusunda sosyal medya ve online platformları kullanma konusunda net kılavuzlara sahip olması gerekir.</a:t>
            </a:r>
            <a:endPar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phic 9" descr="Comment Like">
            <a:extLst>
              <a:ext uri="{FF2B5EF4-FFF2-40B4-BE49-F238E27FC236}">
                <a16:creationId xmlns:a16="http://schemas.microsoft.com/office/drawing/2014/main" id="{5AFA9186-4A33-4A9F-B917-03DCB636E0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88" y="3590732"/>
            <a:ext cx="914400" cy="914400"/>
          </a:xfrm>
          <a:prstGeom prst="rect">
            <a:avLst/>
          </a:prstGeom>
        </p:spPr>
      </p:pic>
      <p:pic>
        <p:nvPicPr>
          <p:cNvPr id="12" name="Graphic 11" descr="Online meeting">
            <a:extLst>
              <a:ext uri="{FF2B5EF4-FFF2-40B4-BE49-F238E27FC236}">
                <a16:creationId xmlns:a16="http://schemas.microsoft.com/office/drawing/2014/main" id="{C105FFE2-0DD3-48CA-9C19-6FB5AB8363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188" y="4738276"/>
            <a:ext cx="914400" cy="914400"/>
          </a:xfrm>
          <a:prstGeom prst="rect">
            <a:avLst/>
          </a:prstGeom>
        </p:spPr>
      </p:pic>
    </p:spTree>
    <p:extLst>
      <p:ext uri="{BB962C8B-B14F-4D97-AF65-F5344CB8AC3E}">
        <p14:creationId xmlns:p14="http://schemas.microsoft.com/office/powerpoint/2010/main" val="272015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3.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için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neler</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gereklidir</a:t>
            </a:r>
            <a:r>
              <a:rPr lang="en-GB" dirty="0">
                <a:latin typeface="Open sans" panose="020B0606030504020204" pitchFamily="34" charset="0"/>
                <a:ea typeface="Open sans" panose="020B0606030504020204" pitchFamily="34" charset="0"/>
                <a:cs typeface="Open sans" panose="020B0606030504020204" pitchFamily="34" charset="0"/>
              </a:rPr>
              <a:t>?</a:t>
            </a:r>
            <a:endParaRPr lang="tr-TR"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611191" y="1440000"/>
            <a:ext cx="3960810" cy="555055"/>
          </a:xfrm>
        </p:spPr>
        <p:txBody>
          <a:bodyPr vert="horz" lIns="0" tIns="0" rIns="0" bIns="0" rtlCol="0" anchor="t">
            <a:normAutofit/>
          </a:bodyPr>
          <a:lstStyle/>
          <a:p>
            <a:r>
              <a:rPr lang="tr-TR" dirty="0">
                <a:solidFill>
                  <a:srgbClr val="283A51"/>
                </a:solidFill>
                <a:latin typeface="Open sans" panose="020B0606030504020204" pitchFamily="34" charset="0"/>
                <a:ea typeface="Open sans" panose="020B0606030504020204" pitchFamily="34" charset="0"/>
                <a:cs typeface="Open sans" panose="020B0606030504020204" pitchFamily="34" charset="0"/>
              </a:rPr>
              <a:t>Kaynak Geliştirme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0" lvl="2" indent="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7" y="6260443"/>
            <a:ext cx="3558041" cy="341957"/>
          </a:xfrm>
        </p:spPr>
        <p:txBody>
          <a:bodyPr/>
          <a:lstStyle/>
          <a:p>
            <a:fld id="{4FD9013D-92AD-C643-96A8-EBFE9D29F7C2}" type="slidenum">
              <a:rPr lang="en-US" smtClean="0">
                <a:latin typeface="Open sans" panose="020B0606030504020204" pitchFamily="34" charset="0"/>
                <a:ea typeface="Open sans" panose="020B0606030504020204" pitchFamily="34" charset="0"/>
                <a:cs typeface="Open sans" panose="020B0606030504020204" pitchFamily="34" charset="0"/>
              </a:rPr>
              <a:pPr/>
              <a:t>26</a:t>
            </a:fld>
            <a:r>
              <a:rPr lang="en-US"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ABFADB04-B574-4741-BD4A-7EA8CFA8180E}"/>
              </a:ext>
            </a:extLst>
          </p:cNvPr>
          <p:cNvSpPr txBox="1"/>
          <p:nvPr/>
        </p:nvSpPr>
        <p:spPr>
          <a:xfrm>
            <a:off x="1695796" y="2244437"/>
            <a:ext cx="6567055" cy="3170099"/>
          </a:xfrm>
          <a:prstGeom prst="rect">
            <a:avLst/>
          </a:prstGeom>
          <a:noFill/>
        </p:spPr>
        <p:txBody>
          <a:bodyPr wrap="square" lIns="91440" tIns="45720" rIns="91440" bIns="45720" rtlCol="0" anchor="t">
            <a:spAutoFit/>
          </a:bodyPr>
          <a:lstStyle/>
          <a:p>
            <a:pPr marL="0" lvl="2"/>
            <a:r>
              <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Kurumların genellikle donörlerin/bağışçıların çocuk ve yetişkin güvenliği standartlarına uyduklarını göstermeleri gerekmektedir.​</a:t>
            </a:r>
          </a:p>
          <a:p>
            <a:pPr marL="0" lvl="2"/>
            <a:endPar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a:r>
              <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endPar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Kuruluşlar</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fon</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tekliflerinde</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temel</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veya</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program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maliyetleri</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olarak</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faaliyetleri</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için</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bütçe</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ayırarak</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donörlerin</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standartlarını</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karşılamalarına</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yardımcı</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olabilirler</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endParaRPr lang="en-GB" dirty="0"/>
          </a:p>
        </p:txBody>
      </p:sp>
      <p:pic>
        <p:nvPicPr>
          <p:cNvPr id="4" name="Graphic 3" descr="Rating 3 Star">
            <a:extLst>
              <a:ext uri="{FF2B5EF4-FFF2-40B4-BE49-F238E27FC236}">
                <a16:creationId xmlns:a16="http://schemas.microsoft.com/office/drawing/2014/main" id="{BDBA71F0-E58A-46A8-978C-6AD9C5ECED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88" y="2107321"/>
            <a:ext cx="914400" cy="914400"/>
          </a:xfrm>
          <a:prstGeom prst="rect">
            <a:avLst/>
          </a:prstGeom>
        </p:spPr>
      </p:pic>
      <p:pic>
        <p:nvPicPr>
          <p:cNvPr id="10" name="Graphic 9" descr="Coins">
            <a:extLst>
              <a:ext uri="{FF2B5EF4-FFF2-40B4-BE49-F238E27FC236}">
                <a16:creationId xmlns:a16="http://schemas.microsoft.com/office/drawing/2014/main" id="{8748A00C-2B1A-4245-B7DA-15B7E21667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88" y="4065269"/>
            <a:ext cx="914400" cy="914400"/>
          </a:xfrm>
          <a:prstGeom prst="rect">
            <a:avLst/>
          </a:prstGeom>
        </p:spPr>
      </p:pic>
    </p:spTree>
    <p:extLst>
      <p:ext uri="{BB962C8B-B14F-4D97-AF65-F5344CB8AC3E}">
        <p14:creationId xmlns:p14="http://schemas.microsoft.com/office/powerpoint/2010/main" val="245760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3.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için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neler</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gereklidir</a:t>
            </a:r>
            <a:r>
              <a:rPr lang="en-GB" dirty="0">
                <a:latin typeface="Open sans" panose="020B0606030504020204" pitchFamily="34" charset="0"/>
                <a:ea typeface="Open sans" panose="020B0606030504020204" pitchFamily="34" charset="0"/>
                <a:cs typeface="Open sans" panose="020B0606030504020204" pitchFamily="34" charset="0"/>
              </a:rPr>
              <a:t>?</a:t>
            </a:r>
            <a:endParaRPr lang="tr-TR"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611191" y="1313411"/>
            <a:ext cx="5630584" cy="4923091"/>
          </a:xfrm>
        </p:spPr>
        <p:txBody>
          <a:bodyPr vert="horz" lIns="0" tIns="0" rIns="0" bIns="0" rtlCol="0" anchor="t">
            <a:normAutofit fontScale="62500" lnSpcReduction="20000"/>
          </a:bodyPr>
          <a:lstStyle/>
          <a:p>
            <a:r>
              <a:rPr lang="tr-TR" sz="2900" dirty="0">
                <a:solidFill>
                  <a:srgbClr val="283A51"/>
                </a:solidFill>
                <a:latin typeface="Open sans" panose="020B0606030504020204" pitchFamily="34" charset="0"/>
                <a:ea typeface="Open sans" panose="020B0606030504020204" pitchFamily="34" charset="0"/>
                <a:cs typeface="Open sans" panose="020B0606030504020204" pitchFamily="34" charset="0"/>
              </a:rPr>
              <a:t>Ortaklıklar</a:t>
            </a:r>
            <a:endParaRPr lang="en-GB" sz="2900" dirty="0">
              <a:solidFill>
                <a:srgbClr val="283A51"/>
              </a:solidFill>
              <a:latin typeface="Open sans" panose="020B0606030504020204" pitchFamily="34" charset="0"/>
              <a:ea typeface="Open sans" panose="020B0606030504020204" pitchFamily="34" charset="0"/>
              <a:cs typeface="Open sans" panose="020B0606030504020204" pitchFamily="34" charset="0"/>
            </a:endParaRPr>
          </a:p>
          <a:p>
            <a:br>
              <a:rPr lang="en-GB" dirty="0">
                <a:latin typeface="Open sans" panose="020B0606030504020204" pitchFamily="34" charset="0"/>
                <a:ea typeface="Open sans" panose="020B0606030504020204" pitchFamily="34" charset="0"/>
                <a:cs typeface="Open sans" panose="020B0606030504020204" pitchFamily="34" charset="0"/>
              </a:rPr>
            </a:b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Ortaklıklar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halinde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çalışmanın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birçok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faydası</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vardır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ancak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aynı</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zamanda</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riskleri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de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içerir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Donörler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hem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kuruluşunuzun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hem de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ortaklarınızın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kendi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standartlarını</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karşılamasını</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bekler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endPar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Potansiyel</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ortakların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düzenlemelerini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gözden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geçirmek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karşılamaları</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gereken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standartları</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açıkça</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söylemek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önemlidir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endPar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Ortaklık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düzenlemelerinin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konusunu</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nasıl</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içereceğini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netleştirin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Sözleşmeler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ortaklık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sözleşmeleri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düzenlemelerini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beklentilerini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içermelidir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Genellikle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ortaklık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sözleşmelerinin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ortakların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önlemlerini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güçlendirmek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için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birbirlerini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nasıl</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destekleyeceklerini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de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içermesi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gerekir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Daha</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büyük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kuruluşların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daha</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küçük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kuruluşların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kapasitesini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desteklemesi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gerekebilir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endPar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en-GB" b="1"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b="1"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b="1"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b="1"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b="1"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ortaklar</a:t>
            </a:r>
            <a:r>
              <a:rPr lang="en-GB"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b="1"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arasındaki</a:t>
            </a:r>
            <a:r>
              <a:rPr lang="en-GB"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b="1"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izleme</a:t>
            </a:r>
            <a:r>
              <a:rPr lang="en-GB"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b="1"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b="1"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raporlama</a:t>
            </a:r>
            <a:r>
              <a:rPr lang="en-GB"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r>
              <a:rPr lang="en-GB" b="1"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bildirim</a:t>
            </a:r>
            <a:r>
              <a:rPr lang="en-GB"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b="1"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düzenlemelerinin</a:t>
            </a:r>
            <a:r>
              <a:rPr lang="en-GB"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 de </a:t>
            </a:r>
            <a:r>
              <a:rPr lang="en-GB" b="1"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bir</a:t>
            </a:r>
            <a:r>
              <a:rPr lang="en-GB"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b="1"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parçası</a:t>
            </a:r>
            <a:r>
              <a:rPr lang="en-GB"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b="1"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olmalıdır</a:t>
            </a:r>
            <a:r>
              <a:rPr lang="en-GB"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endParaRPr lang="en-GB" sz="2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9" y="6231230"/>
            <a:ext cx="3960811" cy="539684"/>
          </a:xfrm>
        </p:spPr>
        <p:txBody>
          <a:bodyPr/>
          <a:lstStyle/>
          <a:p>
            <a:fld id="{4FD9013D-92AD-C643-96A8-EBFE9D29F7C2}" type="slidenum">
              <a:rPr lang="en-US" smtClean="0">
                <a:latin typeface="Open sans" panose="020B0606030504020204" pitchFamily="34" charset="0"/>
                <a:ea typeface="Open sans" panose="020B0606030504020204" pitchFamily="34" charset="0"/>
                <a:cs typeface="Open sans" panose="020B0606030504020204" pitchFamily="34" charset="0"/>
              </a:rPr>
              <a:pPr/>
              <a:t>27</a:t>
            </a:fld>
            <a:r>
              <a:rPr lang="en-US"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Boardroom">
            <a:extLst>
              <a:ext uri="{FF2B5EF4-FFF2-40B4-BE49-F238E27FC236}">
                <a16:creationId xmlns:a16="http://schemas.microsoft.com/office/drawing/2014/main" id="{012EC550-2293-4E07-A48B-7922B6BA9E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41775" y="2161093"/>
            <a:ext cx="2291034" cy="2291034"/>
          </a:xfrm>
          <a:prstGeom prst="rect">
            <a:avLst/>
          </a:prstGeom>
        </p:spPr>
      </p:pic>
    </p:spTree>
    <p:extLst>
      <p:ext uri="{BB962C8B-B14F-4D97-AF65-F5344CB8AC3E}">
        <p14:creationId xmlns:p14="http://schemas.microsoft.com/office/powerpoint/2010/main" val="3795969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3.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için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neler</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gereklidir</a:t>
            </a:r>
            <a:r>
              <a:rPr lang="en-GB" dirty="0">
                <a:latin typeface="Open sans" panose="020B0606030504020204" pitchFamily="34" charset="0"/>
                <a:ea typeface="Open sans" panose="020B0606030504020204" pitchFamily="34" charset="0"/>
                <a:cs typeface="Open sans" panose="020B0606030504020204" pitchFamily="34" charset="0"/>
              </a:rPr>
              <a:t>?</a:t>
            </a:r>
            <a:endParaRPr lang="tr-TR"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2252870" y="1787386"/>
            <a:ext cx="6515919" cy="4192174"/>
          </a:xfrm>
        </p:spPr>
        <p:txBody>
          <a:bodyPr vert="horz" lIns="0" tIns="0" rIns="0" bIns="0" rtlCol="0" anchor="t">
            <a:normAutofit lnSpcReduction="10000"/>
          </a:bodyPr>
          <a:lstStyle/>
          <a:p>
            <a:pPr marL="0" lvl="2" indent="0">
              <a:buNone/>
            </a:pP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Kuruluşlar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BİT'in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nasıl</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şekilde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kullanılacağınadair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rehberlik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içeren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Bilgi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İletişim</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Teknolojisi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(BİT)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politikasından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faydalanır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endParaRPr lang="en-US"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lvl="2">
              <a:buNone/>
            </a:pPr>
            <a:endPar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indent="0">
              <a:buNone/>
            </a:pP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Bir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cinsellikle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ilgili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içerik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de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dahil</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olmak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üzere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yasa</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dışı</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veya</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uygunsuz</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içeriğe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erişmek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veya</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bunları</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paylaşmak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için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BİT'ini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kullanmamalıdır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pPr lvl="2">
              <a:buNone/>
            </a:pPr>
            <a:endPar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indent="0">
              <a:buNone/>
            </a:pP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BİT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ekibi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ayrıca</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kuruluşların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çalışanları</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kuruluşun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birlikte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çalıştığı</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iş</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ortakları</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hakkında</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büyük</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miktarda</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bilgiyi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şekilde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depolamasına</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işlemesine</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yardımcı</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olan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sistemler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veya</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süreçler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oluşturabilir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Bu,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ilgili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veri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koruma</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mevzuatına</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uygun</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olmalıdır</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7" y="6303389"/>
            <a:ext cx="3743099" cy="299011"/>
          </a:xfrm>
        </p:spPr>
        <p:txBody>
          <a:bodyPr/>
          <a:lstStyle/>
          <a:p>
            <a:fld id="{4FD9013D-92AD-C643-96A8-EBFE9D29F7C2}" type="slidenum">
              <a:rPr lang="en-US" smtClean="0">
                <a:latin typeface="Open sans" panose="020B0606030504020204" pitchFamily="34" charset="0"/>
                <a:ea typeface="Open sans" panose="020B0606030504020204" pitchFamily="34" charset="0"/>
                <a:cs typeface="Open sans" panose="020B0606030504020204" pitchFamily="34" charset="0"/>
              </a:rPr>
              <a:pPr/>
              <a:t>28</a:t>
            </a:fld>
            <a:r>
              <a:rPr lang="en-GB" dirty="0">
                <a:latin typeface="Open sans" panose="020B0606030504020204" pitchFamily="34" charset="0"/>
                <a:ea typeface="Open sans" panose="020B0606030504020204" pitchFamily="34" charset="0"/>
                <a:cs typeface="Open sans" panose="020B0606030504020204" pitchFamily="34" charset="0"/>
              </a:rPr>
              <a:t> |</a:t>
            </a:r>
            <a:r>
              <a:rPr lang="hu-HU" dirty="0">
                <a:latin typeface="Open sans" panose="020B0606030504020204" pitchFamily="34" charset="0"/>
                <a:ea typeface="Open sans" panose="020B0606030504020204" pitchFamily="34" charset="0"/>
                <a:cs typeface="Open sans" panose="020B0606030504020204" pitchFamily="34" charset="0"/>
              </a:rPr>
              <a:t> Çocuk ve Yetişkin Güvenliği Yolculuğu</a:t>
            </a: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34DBB0A4-1438-4FD6-B1B9-E4D59DA901DD}"/>
              </a:ext>
            </a:extLst>
          </p:cNvPr>
          <p:cNvSpPr txBox="1"/>
          <p:nvPr/>
        </p:nvSpPr>
        <p:spPr>
          <a:xfrm>
            <a:off x="619200" y="1166191"/>
            <a:ext cx="7610400" cy="400110"/>
          </a:xfrm>
          <a:prstGeom prst="rect">
            <a:avLst/>
          </a:prstGeom>
          <a:noFill/>
        </p:spPr>
        <p:txBody>
          <a:bodyPr wrap="square" lIns="91440" tIns="45720" rIns="91440" bIns="45720" rtlCol="0" anchor="t">
            <a:spAutoFit/>
          </a:bodyPr>
          <a:lstStyle/>
          <a:p>
            <a:r>
              <a:rPr lang="tr-TR" sz="2000" dirty="0">
                <a:solidFill>
                  <a:srgbClr val="283A51"/>
                </a:solidFill>
                <a:latin typeface="Open sans" panose="020B0606030504020204" pitchFamily="34" charset="0"/>
                <a:ea typeface="Open sans" panose="020B0606030504020204" pitchFamily="34" charset="0"/>
                <a:cs typeface="Open sans" panose="020B0606030504020204" pitchFamily="34" charset="0"/>
              </a:rPr>
              <a:t>Bilgi ve iletişim teknolojisi (BİT</a:t>
            </a:r>
            <a:r>
              <a:rPr lang="en-GB" sz="2000" dirty="0">
                <a:solidFill>
                  <a:srgbClr val="283A51"/>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8" name="Graphic 7" descr="Online meeting">
            <a:extLst>
              <a:ext uri="{FF2B5EF4-FFF2-40B4-BE49-F238E27FC236}">
                <a16:creationId xmlns:a16="http://schemas.microsoft.com/office/drawing/2014/main" id="{2C475F33-DE07-4412-B046-15478C3F9E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6521" y="1733571"/>
            <a:ext cx="914400" cy="914400"/>
          </a:xfrm>
          <a:prstGeom prst="rect">
            <a:avLst/>
          </a:prstGeom>
        </p:spPr>
      </p:pic>
      <p:pic>
        <p:nvPicPr>
          <p:cNvPr id="10" name="Graphic 9" descr="Gavel">
            <a:extLst>
              <a:ext uri="{FF2B5EF4-FFF2-40B4-BE49-F238E27FC236}">
                <a16:creationId xmlns:a16="http://schemas.microsoft.com/office/drawing/2014/main" id="{DD7BB494-CE9E-4FC7-A7AE-23479AC793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521" y="2971800"/>
            <a:ext cx="914400" cy="914400"/>
          </a:xfrm>
          <a:prstGeom prst="rect">
            <a:avLst/>
          </a:prstGeom>
        </p:spPr>
      </p:pic>
      <p:pic>
        <p:nvPicPr>
          <p:cNvPr id="12" name="Graphic 11" descr="Box">
            <a:extLst>
              <a:ext uri="{FF2B5EF4-FFF2-40B4-BE49-F238E27FC236}">
                <a16:creationId xmlns:a16="http://schemas.microsoft.com/office/drawing/2014/main" id="{54397F3B-5B37-4429-BBCD-997761DEC0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6521" y="4494210"/>
            <a:ext cx="914400" cy="914400"/>
          </a:xfrm>
          <a:prstGeom prst="rect">
            <a:avLst/>
          </a:prstGeom>
        </p:spPr>
      </p:pic>
    </p:spTree>
    <p:extLst>
      <p:ext uri="{BB962C8B-B14F-4D97-AF65-F5344CB8AC3E}">
        <p14:creationId xmlns:p14="http://schemas.microsoft.com/office/powerpoint/2010/main" val="3645130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a:xfrm>
            <a:off x="611187" y="401482"/>
            <a:ext cx="7921625" cy="741518"/>
          </a:xfrm>
        </p:spPr>
        <p:txBody>
          <a:bodyPr>
            <a:normAutofit/>
          </a:bodyPr>
          <a:lstStyle/>
          <a:p>
            <a:pPr algn="ctr"/>
            <a:r>
              <a:rPr lang="tr-TR" dirty="0">
                <a:latin typeface="Open sans" panose="020B0606030504020204" pitchFamily="34" charset="0"/>
                <a:ea typeface="Open sans" panose="020B0606030504020204" pitchFamily="34" charset="0"/>
                <a:cs typeface="Open sans" panose="020B0606030504020204" pitchFamily="34" charset="0"/>
              </a:rPr>
              <a:t>Yolculuğun dördüncü kısmı</a:t>
            </a:r>
            <a:r>
              <a:rPr lang="en-GB" dirty="0">
                <a:latin typeface="Open sans" panose="020B0606030504020204" pitchFamily="34" charset="0"/>
                <a:ea typeface="Open sans" panose="020B0606030504020204" pitchFamily="34" charset="0"/>
                <a:cs typeface="Open sans" panose="020B0606030504020204" pitchFamily="34" charset="0"/>
              </a:rPr>
              <a:t>…</a:t>
            </a:r>
          </a:p>
        </p:txBody>
      </p:sp>
      <p:pic>
        <p:nvPicPr>
          <p:cNvPr id="4" name="Picture 3">
            <a:extLst>
              <a:ext uri="{FF2B5EF4-FFF2-40B4-BE49-F238E27FC236}">
                <a16:creationId xmlns:a16="http://schemas.microsoft.com/office/drawing/2014/main" id="{5190905C-77CD-3FAF-73B8-BA39ABB045C2}"/>
              </a:ext>
            </a:extLst>
          </p:cNvPr>
          <p:cNvPicPr>
            <a:picLocks noChangeAspect="1"/>
          </p:cNvPicPr>
          <p:nvPr/>
        </p:nvPicPr>
        <p:blipFill>
          <a:blip r:embed="rId2"/>
          <a:stretch>
            <a:fillRect/>
          </a:stretch>
        </p:blipFill>
        <p:spPr>
          <a:xfrm>
            <a:off x="0" y="1128519"/>
            <a:ext cx="9144000" cy="4600962"/>
          </a:xfrm>
          <a:prstGeom prst="rect">
            <a:avLst/>
          </a:prstGeom>
        </p:spPr>
      </p:pic>
    </p:spTree>
    <p:extLst>
      <p:ext uri="{BB962C8B-B14F-4D97-AF65-F5344CB8AC3E}">
        <p14:creationId xmlns:p14="http://schemas.microsoft.com/office/powerpoint/2010/main" val="216959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a:xfrm>
            <a:off x="611189" y="364220"/>
            <a:ext cx="7921625" cy="741518"/>
          </a:xfrm>
        </p:spPr>
        <p:txBody>
          <a:bodyPr>
            <a:normAutofit/>
          </a:bodyPr>
          <a:lstStyle/>
          <a:p>
            <a:pPr algn="ctr"/>
            <a:r>
              <a:rPr lang="tr-TR" dirty="0">
                <a:latin typeface="Open sans" panose="020B0606030504020204" pitchFamily="34" charset="0"/>
                <a:ea typeface="Open sans" panose="020B0606030504020204" pitchFamily="34" charset="0"/>
                <a:cs typeface="Open sans" panose="020B0606030504020204" pitchFamily="34" charset="0"/>
              </a:rPr>
              <a:t>Yolculuğun ilk kısmı</a:t>
            </a:r>
            <a:r>
              <a:rPr lang="en-GB" dirty="0">
                <a:latin typeface="Open sans" panose="020B0606030504020204" pitchFamily="34" charset="0"/>
                <a:ea typeface="Open sans" panose="020B0606030504020204" pitchFamily="34" charset="0"/>
                <a:cs typeface="Open sans" panose="020B0606030504020204" pitchFamily="34" charset="0"/>
              </a:rPr>
              <a:t>…</a:t>
            </a:r>
          </a:p>
        </p:txBody>
      </p:sp>
      <p:pic>
        <p:nvPicPr>
          <p:cNvPr id="4" name="Picture 3">
            <a:extLst>
              <a:ext uri="{FF2B5EF4-FFF2-40B4-BE49-F238E27FC236}">
                <a16:creationId xmlns:a16="http://schemas.microsoft.com/office/drawing/2014/main" id="{0BCF4B8A-CB67-7484-16F3-B5477ADE807F}"/>
              </a:ext>
            </a:extLst>
          </p:cNvPr>
          <p:cNvPicPr>
            <a:picLocks noChangeAspect="1"/>
          </p:cNvPicPr>
          <p:nvPr/>
        </p:nvPicPr>
        <p:blipFill>
          <a:blip r:embed="rId2"/>
          <a:stretch>
            <a:fillRect/>
          </a:stretch>
        </p:blipFill>
        <p:spPr>
          <a:xfrm>
            <a:off x="0" y="1126404"/>
            <a:ext cx="9144000" cy="4605191"/>
          </a:xfrm>
          <a:prstGeom prst="rect">
            <a:avLst/>
          </a:prstGeom>
        </p:spPr>
      </p:pic>
    </p:spTree>
    <p:extLst>
      <p:ext uri="{BB962C8B-B14F-4D97-AF65-F5344CB8AC3E}">
        <p14:creationId xmlns:p14="http://schemas.microsoft.com/office/powerpoint/2010/main" val="2486383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4. </a:t>
            </a:r>
            <a:r>
              <a:rPr lang="tr-TR" dirty="0">
                <a:latin typeface="Open sans" panose="020B0606030504020204" pitchFamily="34" charset="0"/>
                <a:ea typeface="Open sans" panose="020B0606030504020204" pitchFamily="34" charset="0"/>
                <a:cs typeface="Open sans" panose="020B0606030504020204" pitchFamily="34" charset="0"/>
              </a:rPr>
              <a:t>Bir sorun olduğunda ne yapılmalıdır?</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3114260" y="1709530"/>
            <a:ext cx="5715415" cy="4176121"/>
          </a:xfrm>
        </p:spPr>
        <p:txBody>
          <a:bodyPr vert="horz" lIns="0" tIns="0" rIns="0" bIns="0" rtlCol="0" anchor="t">
            <a:noAutofit/>
          </a:bodyPr>
          <a:lstStyle/>
          <a:p>
            <a:r>
              <a:rPr lang="tr-TR"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Ses çıkarma veya haber uçurma sistemi, çalışanların çocuk ve yetişkin güvenliği, cinsel sömürü, istismar, taciz ve diğer zarar türleriyle ilgili endişelerini bildirmesine yardımcı olur.​</a:t>
            </a:r>
            <a:endParaRPr lang="hu-HU"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endParaRPr lang="tr-TR"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tr-TR"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Bu sistemlerin herkes tarafından erişilebilir olması ve herkes için çalışması gerekir. Hayatta kalanların haklarına, ihtiyaçlarına ve isteklerine öncelik vermeleri gerekir.​</a:t>
            </a:r>
            <a:endParaRPr lang="hu-HU"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endParaRPr lang="tr-TR"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tr-TR"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Tüm çalışanlar ve iş ortakları, bir endişelerini bildirdiklerinde sistemin kendilerini destekleyeceğinden ve koruyacağından emin olmalıdır. Sistem, çalışanlara veya iş ortaklarına zarar vermeye çalışan şikâyetlere karşı koruma sağlamalıdır.​</a:t>
            </a:r>
            <a:endParaRPr lang="hu-HU"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endParaRPr lang="tr-TR"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tr-TR"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En etkili sistemler, hayatta kalanların cinsiyetleri, engeli olma durumları, ırkları, yaşları veya diğer kimlikleri nedeniyle karşılaşabilecekleri bildirim engellerinin tespit edilmesine ve ele alınmasına yardımcı olmak için çalışanlarla birlikte geliştirilir.</a:t>
            </a:r>
            <a:endPar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491916" y="6238881"/>
            <a:ext cx="3503141" cy="409500"/>
          </a:xfrm>
        </p:spPr>
        <p:txBody>
          <a:bodyPr/>
          <a:lstStyle/>
          <a:p>
            <a:endParaRPr lang="en-US" dirty="0">
              <a:latin typeface="Helvetica" pitchFamily="2" charset="0"/>
            </a:endParaRPr>
          </a:p>
          <a:p>
            <a:fld id="{4FD9013D-92AD-C643-96A8-EBFE9D29F7C2}" type="slidenum">
              <a:rPr lang="en-US">
                <a:latin typeface="Open sans" panose="020B0606030504020204" pitchFamily="34" charset="0"/>
                <a:ea typeface="Open sans" panose="020B0606030504020204" pitchFamily="34" charset="0"/>
                <a:cs typeface="Open sans" panose="020B0606030504020204" pitchFamily="34" charset="0"/>
              </a:rPr>
              <a:pPr/>
              <a:t>30</a:t>
            </a:fld>
            <a:r>
              <a:rPr lang="en-US"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257E1BD6-9784-4E37-A833-D30CD3FAC887}"/>
              </a:ext>
            </a:extLst>
          </p:cNvPr>
          <p:cNvSpPr txBox="1"/>
          <p:nvPr/>
        </p:nvSpPr>
        <p:spPr>
          <a:xfrm>
            <a:off x="491917" y="1219200"/>
            <a:ext cx="4795699" cy="400110"/>
          </a:xfrm>
          <a:prstGeom prst="rect">
            <a:avLst/>
          </a:prstGeom>
          <a:noFill/>
        </p:spPr>
        <p:txBody>
          <a:bodyPr wrap="square" lIns="91440" tIns="45720" rIns="91440" bIns="45720" rtlCol="0" anchor="t">
            <a:spAutoFit/>
          </a:bodyPr>
          <a:lstStyle/>
          <a:p>
            <a:r>
              <a:rPr lang="tr-TR" sz="2000" dirty="0">
                <a:solidFill>
                  <a:srgbClr val="283A51"/>
                </a:solidFill>
                <a:latin typeface="Open sans" panose="020B0606030504020204" pitchFamily="34" charset="0"/>
                <a:ea typeface="Open sans" panose="020B0606030504020204" pitchFamily="34" charset="0"/>
                <a:cs typeface="Open sans" panose="020B0606030504020204" pitchFamily="34" charset="0"/>
              </a:rPr>
              <a:t>Ses çıkarma / Haber Uçurma sistemleri</a:t>
            </a:r>
            <a:endParaRPr lang="en-GB" sz="2000" dirty="0">
              <a:solidFill>
                <a:srgbClr val="283A5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Megaphone1">
            <a:extLst>
              <a:ext uri="{FF2B5EF4-FFF2-40B4-BE49-F238E27FC236}">
                <a16:creationId xmlns:a16="http://schemas.microsoft.com/office/drawing/2014/main" id="{9F97CC1D-F452-4BA1-A05F-D996670C1F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1258" y="2318791"/>
            <a:ext cx="2498508" cy="2498508"/>
          </a:xfrm>
          <a:prstGeom prst="rect">
            <a:avLst/>
          </a:prstGeom>
        </p:spPr>
      </p:pic>
    </p:spTree>
    <p:extLst>
      <p:ext uri="{BB962C8B-B14F-4D97-AF65-F5344CB8AC3E}">
        <p14:creationId xmlns:p14="http://schemas.microsoft.com/office/powerpoint/2010/main" val="1444725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4. </a:t>
            </a:r>
            <a:r>
              <a:rPr lang="tr-TR" dirty="0">
                <a:latin typeface="Open sans" panose="020B0606030504020204" pitchFamily="34" charset="0"/>
                <a:ea typeface="Open sans" panose="020B0606030504020204" pitchFamily="34" charset="0"/>
                <a:cs typeface="Open sans" panose="020B0606030504020204" pitchFamily="34" charset="0"/>
              </a:rPr>
              <a:t>Bir sorun olduğunda ne yapılmalıdır?</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611190" y="1303074"/>
            <a:ext cx="7921625" cy="538430"/>
          </a:xfrm>
        </p:spPr>
        <p:txBody>
          <a:bodyPr vert="horz" lIns="0" tIns="0" rIns="0" bIns="0" rtlCol="0" anchor="t">
            <a:normAutofit/>
          </a:bodyPr>
          <a:lstStyle/>
          <a:p>
            <a:r>
              <a:rPr lang="tr-TR" dirty="0">
                <a:solidFill>
                  <a:srgbClr val="283A51"/>
                </a:solidFill>
                <a:latin typeface="Open sans" panose="020B0606030504020204" pitchFamily="34" charset="0"/>
                <a:ea typeface="Open sans" panose="020B0606030504020204" pitchFamily="34" charset="0"/>
                <a:cs typeface="Open sans" panose="020B0606030504020204" pitchFamily="34" charset="0"/>
              </a:rPr>
              <a:t>Topluluk temelli bildirim mekanizmaları </a:t>
            </a:r>
            <a:r>
              <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rPr>
              <a:t>(TTBM</a:t>
            </a:r>
            <a:r>
              <a:rPr lang="tr-TR" dirty="0">
                <a:solidFill>
                  <a:srgbClr val="283A51"/>
                </a:solidFill>
                <a:latin typeface="Open sans" panose="020B0606030504020204" pitchFamily="34" charset="0"/>
                <a:ea typeface="Open sans" panose="020B0606030504020204" pitchFamily="34" charset="0"/>
                <a:cs typeface="Open sans" panose="020B0606030504020204" pitchFamily="34" charset="0"/>
              </a:rPr>
              <a:t>’ler</a:t>
            </a:r>
            <a:r>
              <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7275"/>
            <a:ext cx="4047898" cy="365125"/>
          </a:xfrm>
        </p:spPr>
        <p:txBody>
          <a:bodyPr/>
          <a:lstStyle/>
          <a:p>
            <a:fld id="{4FD9013D-92AD-C643-96A8-EBFE9D29F7C2}" type="slidenum">
              <a:rPr lang="en-US" smtClean="0">
                <a:latin typeface="Open sans" panose="020B0606030504020204" pitchFamily="34" charset="0"/>
                <a:ea typeface="Open sans" panose="020B0606030504020204" pitchFamily="34" charset="0"/>
                <a:cs typeface="Open sans" panose="020B0606030504020204" pitchFamily="34" charset="0"/>
              </a:rPr>
              <a:pPr/>
              <a:t>31</a:t>
            </a:fld>
            <a:r>
              <a:rPr lang="en-US"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group of people standing in front of a crowd&#10;&#10;Description automatically generated">
            <a:extLst>
              <a:ext uri="{FF2B5EF4-FFF2-40B4-BE49-F238E27FC236}">
                <a16:creationId xmlns:a16="http://schemas.microsoft.com/office/drawing/2014/main" id="{7A5DC07C-8E48-4E2D-AFEF-1813F0104B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8" y="1824412"/>
            <a:ext cx="4902431" cy="3268287"/>
          </a:xfrm>
          <a:prstGeom prst="rect">
            <a:avLst/>
          </a:prstGeom>
        </p:spPr>
      </p:pic>
      <p:sp>
        <p:nvSpPr>
          <p:cNvPr id="8" name="TextBox 7">
            <a:extLst>
              <a:ext uri="{FF2B5EF4-FFF2-40B4-BE49-F238E27FC236}">
                <a16:creationId xmlns:a16="http://schemas.microsoft.com/office/drawing/2014/main" id="{7A8FDA7E-5A35-4668-80B9-A3EF9617717A}"/>
              </a:ext>
            </a:extLst>
          </p:cNvPr>
          <p:cNvSpPr txBox="1"/>
          <p:nvPr/>
        </p:nvSpPr>
        <p:spPr>
          <a:xfrm>
            <a:off x="5752407" y="1496087"/>
            <a:ext cx="3077269" cy="4247317"/>
          </a:xfrm>
          <a:prstGeom prst="rect">
            <a:avLst/>
          </a:prstGeom>
          <a:noFill/>
        </p:spPr>
        <p:txBody>
          <a:bodyPr wrap="square" lIns="91440" tIns="45720" rIns="91440" bIns="45720" rtlCol="0" anchor="t">
            <a:spAutoFit/>
          </a:bodyPr>
          <a:lstStyle/>
          <a:p>
            <a:pPr marL="0" lvl="2" indent="0">
              <a:buNone/>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0" lvl="2"/>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Kurumun çalıştığı herkesin çocuk ve yetişkin güvenliği, cinsel sömürü, istismar ve taciz endişelerini bildireceği bir mekanizmaya sahip olması gerekir.​</a:t>
            </a:r>
          </a:p>
          <a:p>
            <a:pPr marL="0" lvl="2"/>
            <a:endPar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​Topluluk temelli bildirim mekanizmalarının hayatta kalanların haklarına, ihtiyaçlarına ve isteklerine öncelik vermesi gerekir.​</a:t>
            </a:r>
            <a:endParaRPr lang="en-GB" dirty="0"/>
          </a:p>
          <a:p>
            <a:endParaRPr lang="en-GB" dirty="0"/>
          </a:p>
        </p:txBody>
      </p:sp>
      <p:sp>
        <p:nvSpPr>
          <p:cNvPr id="9" name="TextBox 8">
            <a:extLst>
              <a:ext uri="{FF2B5EF4-FFF2-40B4-BE49-F238E27FC236}">
                <a16:creationId xmlns:a16="http://schemas.microsoft.com/office/drawing/2014/main" id="{F0D66632-601A-4DE1-85C1-CD4C60C1BF88}"/>
              </a:ext>
            </a:extLst>
          </p:cNvPr>
          <p:cNvSpPr txBox="1"/>
          <p:nvPr/>
        </p:nvSpPr>
        <p:spPr>
          <a:xfrm>
            <a:off x="553884" y="5125357"/>
            <a:ext cx="3603665" cy="276999"/>
          </a:xfrm>
          <a:prstGeom prst="rect">
            <a:avLst/>
          </a:prstGeom>
          <a:noFill/>
        </p:spPr>
        <p:txBody>
          <a:bodyPr wrap="square" lIns="91440" tIns="45720" rIns="91440" bIns="45720" rtlCol="0" anchor="t">
            <a:spAutoFit/>
          </a:bodyPr>
          <a:lstStyle/>
          <a:p>
            <a:r>
              <a:rPr lang="en-GB" sz="1200" dirty="0">
                <a:latin typeface="Open sans" panose="020B0606030504020204" pitchFamily="34" charset="0"/>
                <a:ea typeface="Open sans" panose="020B0606030504020204" pitchFamily="34" charset="0"/>
                <a:cs typeface="Open sans" panose="020B0606030504020204" pitchFamily="34" charset="0"/>
              </a:rPr>
              <a:t>Sebastian </a:t>
            </a:r>
            <a:r>
              <a:rPr lang="en-GB" sz="1200" dirty="0" err="1">
                <a:latin typeface="Open sans" panose="020B0606030504020204" pitchFamily="34" charset="0"/>
                <a:ea typeface="Open sans" panose="020B0606030504020204" pitchFamily="34" charset="0"/>
                <a:cs typeface="Open sans" panose="020B0606030504020204" pitchFamily="34" charset="0"/>
              </a:rPr>
              <a:t>Delgado'nun</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fotoğrafı</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70645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7F92E7-596A-42E5-B9F2-8A39CACA5043}"/>
              </a:ext>
            </a:extLst>
          </p:cNvPr>
          <p:cNvSpPr>
            <a:spLocks noGrp="1"/>
          </p:cNvSpPr>
          <p:nvPr>
            <p:ph idx="1"/>
          </p:nvPr>
        </p:nvSpPr>
        <p:spPr>
          <a:xfrm>
            <a:off x="619201" y="1870561"/>
            <a:ext cx="3952800" cy="4507456"/>
          </a:xfrm>
        </p:spPr>
        <p:txBody>
          <a:bodyPr vert="horz" lIns="0" tIns="0" rIns="0" bIns="0" rtlCol="0" anchor="t">
            <a:normAutofit lnSpcReduction="10000"/>
          </a:bodyPr>
          <a:lstStyle/>
          <a:p>
            <a:pPr marL="0" lvl="2" indent="0">
              <a:buNone/>
            </a:pPr>
            <a:r>
              <a:rPr lang="tr-TR"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En etkili sistemler topluluk üyeleri ile birlikte geliştirilenlerdir.  Bu, hayatta kalanların cinsiyetleri, engeli olma durumu, ırkı, yaşı veya diğer kimliklerinden dolayı karşılaştıkları herhangi bir zorluğu tanımalarına ve ona göre hareket etmelerine yardımcı olur</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pPr marL="0" lvl="2" indent="0">
              <a:buNone/>
            </a:pPr>
            <a:endPar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indent="0">
              <a:buNone/>
            </a:pP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En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etkili</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sistemler</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endişeleri</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dile</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getirmek</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veya</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zararı</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bildirmek</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için</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bir</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dizi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farklı</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yol</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sunar</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Birçok</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bu</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sistemleri</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daha</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geniş</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kapsamlı</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geri</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bildirim</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şikayet</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mekanizmalarına</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dahil</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9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etmektedir</a:t>
            </a:r>
            <a:r>
              <a:rPr lang="en-GB" sz="19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endPar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3" name="Slide Number Placeholder 2">
            <a:extLst>
              <a:ext uri="{FF2B5EF4-FFF2-40B4-BE49-F238E27FC236}">
                <a16:creationId xmlns:a16="http://schemas.microsoft.com/office/drawing/2014/main" id="{E6BC3E10-B595-4A21-B54C-EC2E3E31C81F}"/>
              </a:ext>
            </a:extLst>
          </p:cNvPr>
          <p:cNvSpPr>
            <a:spLocks noGrp="1"/>
          </p:cNvSpPr>
          <p:nvPr>
            <p:ph type="sldNum" sz="quarter" idx="4"/>
          </p:nvPr>
        </p:nvSpPr>
        <p:spPr>
          <a:xfrm>
            <a:off x="615513" y="6236502"/>
            <a:ext cx="3858516" cy="365910"/>
          </a:xfrm>
        </p:spPr>
        <p:txBody>
          <a:bodyPr/>
          <a:lstStyle/>
          <a:p>
            <a:fld id="{4FD9013D-92AD-C643-96A8-EBFE9D29F7C2}" type="slidenum">
              <a:rPr lang="en-US" dirty="0" smtClean="0">
                <a:latin typeface="Open sans" panose="020B0606030504020204" pitchFamily="34" charset="0"/>
                <a:ea typeface="Open sans" panose="020B0606030504020204" pitchFamily="34" charset="0"/>
                <a:cs typeface="Open sans" panose="020B0606030504020204" pitchFamily="34" charset="0"/>
              </a:rPr>
              <a:pPr/>
              <a:t>32</a:t>
            </a:fld>
            <a:r>
              <a:rPr lang="en-US"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a:extLst>
              <a:ext uri="{FF2B5EF4-FFF2-40B4-BE49-F238E27FC236}">
                <a16:creationId xmlns:a16="http://schemas.microsoft.com/office/drawing/2014/main" id="{9E84B240-FD5C-41D0-A967-672741816193}"/>
              </a:ext>
            </a:extLst>
          </p:cNvPr>
          <p:cNvSpPr txBox="1">
            <a:spLocks/>
          </p:cNvSpPr>
          <p:nvPr/>
        </p:nvSpPr>
        <p:spPr>
          <a:xfrm>
            <a:off x="611190" y="1226872"/>
            <a:ext cx="7921625" cy="538430"/>
          </a:xfrm>
          <a:prstGeom prst="rect">
            <a:avLst/>
          </a:prstGeom>
        </p:spPr>
        <p:txBody>
          <a:bodyPr vert="horz" lIns="0" tIns="0" rIns="0" bIns="0" rtlCol="0" anchor="t">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dirty="0">
                <a:solidFill>
                  <a:srgbClr val="283A51"/>
                </a:solidFill>
                <a:latin typeface="Open sans" panose="020B0606030504020204" pitchFamily="34" charset="0"/>
                <a:ea typeface="Open sans" panose="020B0606030504020204" pitchFamily="34" charset="0"/>
                <a:cs typeface="Open sans" panose="020B0606030504020204" pitchFamily="34" charset="0"/>
              </a:rPr>
              <a:t>Topluluk temelli bildirim mekanizmaları (TTBM’ler</a:t>
            </a:r>
            <a:r>
              <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6" name="Title 6">
            <a:extLst>
              <a:ext uri="{FF2B5EF4-FFF2-40B4-BE49-F238E27FC236}">
                <a16:creationId xmlns:a16="http://schemas.microsoft.com/office/drawing/2014/main" id="{000883BD-4430-4FDC-98C4-D4D0C211AF1B}"/>
              </a:ext>
            </a:extLst>
          </p:cNvPr>
          <p:cNvSpPr>
            <a:spLocks noGrp="1"/>
          </p:cNvSpPr>
          <p:nvPr>
            <p:ph type="title"/>
          </p:nvPr>
        </p:nvSpPr>
        <p:spPr>
          <a:xfrm>
            <a:off x="619125" y="255588"/>
            <a:ext cx="8218488" cy="690562"/>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4. </a:t>
            </a:r>
            <a:r>
              <a:rPr lang="tr-TR" dirty="0">
                <a:latin typeface="Open sans" panose="020B0606030504020204" pitchFamily="34" charset="0"/>
                <a:ea typeface="Open sans" panose="020B0606030504020204" pitchFamily="34" charset="0"/>
                <a:cs typeface="Open sans" panose="020B0606030504020204" pitchFamily="34" charset="0"/>
              </a:rPr>
              <a:t>Bir sorun olduğunda ne yapılmalıdır?</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group of people sitting around a wooden table&#10;&#10;Description automatically generated">
            <a:extLst>
              <a:ext uri="{FF2B5EF4-FFF2-40B4-BE49-F238E27FC236}">
                <a16:creationId xmlns:a16="http://schemas.microsoft.com/office/drawing/2014/main" id="{BAFA1119-243B-46AB-B647-7759238E49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1787" y="2427317"/>
            <a:ext cx="3541028" cy="2360886"/>
          </a:xfrm>
          <a:prstGeom prst="rect">
            <a:avLst/>
          </a:prstGeom>
        </p:spPr>
      </p:pic>
      <p:sp>
        <p:nvSpPr>
          <p:cNvPr id="9" name="TextBox 8">
            <a:extLst>
              <a:ext uri="{FF2B5EF4-FFF2-40B4-BE49-F238E27FC236}">
                <a16:creationId xmlns:a16="http://schemas.microsoft.com/office/drawing/2014/main" id="{5D04C4F3-446D-4021-BFB5-D21854E0C831}"/>
              </a:ext>
            </a:extLst>
          </p:cNvPr>
          <p:cNvSpPr txBox="1"/>
          <p:nvPr/>
        </p:nvSpPr>
        <p:spPr>
          <a:xfrm>
            <a:off x="4938353" y="4820861"/>
            <a:ext cx="3125585" cy="276999"/>
          </a:xfrm>
          <a:prstGeom prst="rect">
            <a:avLst/>
          </a:prstGeom>
          <a:noFill/>
        </p:spPr>
        <p:txBody>
          <a:bodyPr wrap="square" lIns="91440" tIns="45720" rIns="91440" bIns="45720" rtlCol="0" anchor="t">
            <a:spAutoFit/>
          </a:bodyPr>
          <a:lstStyle/>
          <a:p>
            <a:r>
              <a:rPr lang="en-GB" sz="1200" dirty="0">
                <a:latin typeface="Open sans" panose="020B0606030504020204" pitchFamily="34" charset="0"/>
                <a:ea typeface="Open sans" panose="020B0606030504020204" pitchFamily="34" charset="0"/>
                <a:cs typeface="Open sans" panose="020B0606030504020204" pitchFamily="34" charset="0"/>
              </a:rPr>
              <a:t>Vincent </a:t>
            </a:r>
            <a:r>
              <a:rPr lang="en-GB" sz="1200" dirty="0" err="1">
                <a:latin typeface="Open sans" panose="020B0606030504020204" pitchFamily="34" charset="0"/>
                <a:ea typeface="Open sans" panose="020B0606030504020204" pitchFamily="34" charset="0"/>
                <a:cs typeface="Open sans" panose="020B0606030504020204" pitchFamily="34" charset="0"/>
              </a:rPr>
              <a:t>Haiges'in</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fotoğrafı</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49122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4. </a:t>
            </a:r>
            <a:r>
              <a:rPr lang="tr-TR" dirty="0">
                <a:latin typeface="Open sans" panose="020B0606030504020204" pitchFamily="34" charset="0"/>
                <a:ea typeface="Open sans" panose="020B0606030504020204" pitchFamily="34" charset="0"/>
                <a:cs typeface="Open sans" panose="020B0606030504020204" pitchFamily="34" charset="0"/>
              </a:rPr>
              <a:t>Bir sorun olduğunda ne yapılmalıdır?</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522783" y="1439999"/>
            <a:ext cx="7921625" cy="547827"/>
          </a:xfrm>
        </p:spPr>
        <p:txBody>
          <a:bodyPr>
            <a:normAutofit/>
          </a:bodyPr>
          <a:lstStyle/>
          <a:p>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Vaka yönetimi</a:t>
            </a:r>
            <a:endPar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indent="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524607" y="6233784"/>
            <a:ext cx="3285393" cy="368616"/>
          </a:xfrm>
        </p:spPr>
        <p:txBody>
          <a:bodyPr/>
          <a:lstStyle/>
          <a:p>
            <a:fld id="{4FD9013D-92AD-C643-96A8-EBFE9D29F7C2}" type="slidenum">
              <a:rPr lang="en-US" smtClean="0">
                <a:latin typeface="Open sans" panose="020B0606030504020204" pitchFamily="34" charset="0"/>
                <a:ea typeface="Open sans" panose="020B0606030504020204" pitchFamily="34" charset="0"/>
                <a:cs typeface="Open sans" panose="020B0606030504020204" pitchFamily="34" charset="0"/>
              </a:rPr>
              <a:pPr/>
              <a:t>33</a:t>
            </a:fld>
            <a:r>
              <a:rPr lang="en-US"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1FAC6367-2347-40DF-AA3D-564D6E20C0A7}"/>
              </a:ext>
            </a:extLst>
          </p:cNvPr>
          <p:cNvSpPr txBox="1"/>
          <p:nvPr/>
        </p:nvSpPr>
        <p:spPr>
          <a:xfrm>
            <a:off x="402770" y="1828800"/>
            <a:ext cx="4169229" cy="4801314"/>
          </a:xfrm>
          <a:prstGeom prst="rect">
            <a:avLst/>
          </a:prstGeom>
          <a:noFill/>
        </p:spPr>
        <p:txBody>
          <a:bodyPr wrap="square" lIns="91440" tIns="45720" rIns="91440" bIns="45720" rtlCol="0" anchor="t">
            <a:spAutoFit/>
          </a:bodyPr>
          <a:lstStyle/>
          <a:p>
            <a:pPr marL="0" lvl="2"/>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Vaka yönetimi, bir kurumun çocuk ve yetişkin güvenliği ve cinsel sömürü, istismar ve taciz ile ilgili endişeleri ele almak ve bunlara karşı harekete geçmek için kullandığı bir süreçtir.​</a:t>
            </a:r>
          </a:p>
          <a:p>
            <a:pPr marL="0" lvl="2"/>
            <a:endPar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​Çocuk ve yetişkin güvenliği vakalarına dahil olan herkesin güvenliği ve korunması çok önemlidir.​</a:t>
            </a:r>
          </a:p>
          <a:p>
            <a:pPr marL="0" lvl="2"/>
            <a:endPar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​Vaka yönetiminde hayatta kalanların hakları, ihtiyaçları ve isteklerine öncelik verilmesi gerekir ve vakalara dahil olan herkese saygı ve itibarla yaklaşılması gerekir. ​</a:t>
            </a:r>
          </a:p>
          <a:p>
            <a:pPr marL="0" lvl="2"/>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endParaRPr lang="hu-HU"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a:endPar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Hexagon 10" descr="Small child looking out from behind a gate.">
            <a:extLst>
              <a:ext uri="{FF2B5EF4-FFF2-40B4-BE49-F238E27FC236}">
                <a16:creationId xmlns:a16="http://schemas.microsoft.com/office/drawing/2014/main" id="{A6109B42-A3D7-435B-BFE6-376216499940}"/>
              </a:ext>
              <a:ext uri="{C183D7F6-B498-43B3-948B-1728B52AA6E4}">
                <adec:decorative xmlns:adec="http://schemas.microsoft.com/office/drawing/2017/decorative" val="0"/>
              </a:ext>
            </a:extLst>
          </p:cNvPr>
          <p:cNvSpPr>
            <a:spLocks noChangeAspect="1"/>
          </p:cNvSpPr>
          <p:nvPr/>
        </p:nvSpPr>
        <p:spPr>
          <a:xfrm rot="5400000">
            <a:off x="4657188" y="1679349"/>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w="206375">
            <a:solidFill>
              <a:srgbClr val="54B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Tree>
    <p:extLst>
      <p:ext uri="{BB962C8B-B14F-4D97-AF65-F5344CB8AC3E}">
        <p14:creationId xmlns:p14="http://schemas.microsoft.com/office/powerpoint/2010/main" val="3036720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CB461-1128-4F6C-923D-82A94A93ADBE}"/>
              </a:ext>
            </a:extLst>
          </p:cNvPr>
          <p:cNvSpPr>
            <a:spLocks noGrp="1"/>
          </p:cNvSpPr>
          <p:nvPr>
            <p:ph idx="1"/>
          </p:nvPr>
        </p:nvSpPr>
        <p:spPr>
          <a:xfrm>
            <a:off x="1642456" y="1876502"/>
            <a:ext cx="7336746" cy="4140000"/>
          </a:xfrm>
        </p:spPr>
        <p:txBody>
          <a:bodyPr vert="horz" lIns="0" tIns="0" rIns="0" bIns="0" rtlCol="0" anchor="t">
            <a:normAutofit fontScale="77500" lnSpcReduction="20000"/>
          </a:bodyPr>
          <a:lstStyle/>
          <a:p>
            <a:pPr marL="0" lvl="2" indent="0">
              <a:buNone/>
            </a:pPr>
            <a:br>
              <a:rPr lang="en-GB" dirty="0">
                <a:latin typeface="Open sans" panose="020B0606030504020204" pitchFamily="34" charset="0"/>
                <a:ea typeface="Open sans" panose="020B0606030504020204" pitchFamily="34" charset="0"/>
                <a:cs typeface="Open sans" panose="020B0606030504020204" pitchFamily="34" charset="0"/>
              </a:rPr>
            </a:b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Vaka</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yönetimi</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prosedürleri</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herkesin</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olaylarının</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iddialarının</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nasıl</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ele</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alınacağını</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anlamasını</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sağlar</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Bu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prosedürler</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cinsel</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sömürü</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istismar</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veya</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cinsel</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taciz</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(CSİT)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iddialarını</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destekleyecek</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kanıtlar</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olduğunda</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bir</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vakanın</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cezai</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kovuşturma</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için</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ulusal</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makamlara</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nasıl</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sevk</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edileceğine</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ilişkin</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bilgileri</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içermelidir</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pPr marL="0" lvl="2" indent="0">
              <a:buNone/>
            </a:pPr>
            <a:endParaRPr lang="en-GB" sz="21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indent="0">
              <a:buNone/>
            </a:pP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Prosedürler</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ayrıca</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CSİT'ten</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hayatta</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kalanların</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kaliteli</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hizmetlere</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nasıl</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yönlendirileceğine</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ilişkin</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bilgileri</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de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içermelidir</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Örneğin</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bir</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hayatta</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kalan</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tıbbi</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hukuki</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veya</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diğer</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hizmetlere</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ihtiyaç</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duyabilir</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ancak</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hayatta</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kalanın</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bilgileri</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yalnızca</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bu</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hizmetlere</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erişmek</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istemesi</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rıza</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göstermesi</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halinde</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paylaşılmalıdır</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pPr marL="0" lvl="2" indent="0">
              <a:buNone/>
            </a:pPr>
            <a:endPar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indent="0">
              <a:buNone/>
            </a:pPr>
            <a:endParaRPr lang="hu-HU" sz="23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indent="0">
              <a:buNone/>
            </a:pP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Prosedürler</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yerel</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yasal</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sosyal</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destek</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bağlamına</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23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dayanmalıdır</a:t>
            </a:r>
            <a:r>
              <a:rPr lang="en-GB" sz="23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endParaRPr lang="en-GB" sz="2300" dirty="0">
              <a:latin typeface="Open sans" panose="020B0606030504020204" pitchFamily="34" charset="0"/>
              <a:ea typeface="Open sans" panose="020B0606030504020204" pitchFamily="34" charset="0"/>
              <a:cs typeface="Open sans" panose="020B0606030504020204" pitchFamily="34" charset="0"/>
            </a:endParaRPr>
          </a:p>
          <a:p>
            <a:pPr marL="0" lvl="2" indent="0">
              <a:buNone/>
            </a:pPr>
            <a:endParaRPr lang="en-GB" dirty="0">
              <a:latin typeface="Helvetica Light"/>
            </a:endParaRPr>
          </a:p>
        </p:txBody>
      </p:sp>
      <p:sp>
        <p:nvSpPr>
          <p:cNvPr id="3" name="Slide Number Placeholder 2">
            <a:extLst>
              <a:ext uri="{FF2B5EF4-FFF2-40B4-BE49-F238E27FC236}">
                <a16:creationId xmlns:a16="http://schemas.microsoft.com/office/drawing/2014/main" id="{C6EC0743-9C49-4C11-9F0F-F1E8E12A627E}"/>
              </a:ext>
            </a:extLst>
          </p:cNvPr>
          <p:cNvSpPr>
            <a:spLocks noGrp="1"/>
          </p:cNvSpPr>
          <p:nvPr>
            <p:ph type="sldNum" sz="quarter" idx="4"/>
          </p:nvPr>
        </p:nvSpPr>
        <p:spPr>
          <a:xfrm>
            <a:off x="653575" y="6193532"/>
            <a:ext cx="3787795" cy="408868"/>
          </a:xfrm>
        </p:spPr>
        <p:txBody>
          <a:bodyPr/>
          <a:lstStyle/>
          <a:p>
            <a:fld id="{4FD9013D-92AD-C643-96A8-EBFE9D29F7C2}" type="slidenum">
              <a:rPr lang="en-US" dirty="0" smtClean="0">
                <a:latin typeface="Open sans" panose="020B0606030504020204" pitchFamily="34" charset="0"/>
                <a:ea typeface="Open sans" panose="020B0606030504020204" pitchFamily="34" charset="0"/>
                <a:cs typeface="Open sans" panose="020B0606030504020204" pitchFamily="34" charset="0"/>
              </a:rPr>
              <a:pPr/>
              <a:t>34</a:t>
            </a:fld>
            <a:r>
              <a:rPr lang="en-US"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31AED28E-68BA-40B5-9459-E5DA9ED46326}"/>
              </a:ext>
            </a:extLst>
          </p:cNvPr>
          <p:cNvSpPr>
            <a:spLocks noGrp="1"/>
          </p:cNvSpPr>
          <p:nvPr>
            <p:ph type="title"/>
          </p:nvPr>
        </p:nvSpPr>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4. </a:t>
            </a:r>
            <a:r>
              <a:rPr lang="tr-TR" dirty="0">
                <a:latin typeface="Open sans" panose="020B0606030504020204" pitchFamily="34" charset="0"/>
                <a:ea typeface="Open sans" panose="020B0606030504020204" pitchFamily="34" charset="0"/>
                <a:cs typeface="Open sans" panose="020B0606030504020204" pitchFamily="34" charset="0"/>
              </a:rPr>
              <a:t>Bir sorun olduğunda ne yapılmalıdır?</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a:extLst>
              <a:ext uri="{FF2B5EF4-FFF2-40B4-BE49-F238E27FC236}">
                <a16:creationId xmlns:a16="http://schemas.microsoft.com/office/drawing/2014/main" id="{0C0DDA84-B56E-4EB9-ABA2-B403780CF02A}"/>
              </a:ext>
            </a:extLst>
          </p:cNvPr>
          <p:cNvSpPr txBox="1">
            <a:spLocks/>
          </p:cNvSpPr>
          <p:nvPr/>
        </p:nvSpPr>
        <p:spPr>
          <a:xfrm>
            <a:off x="603175" y="1329388"/>
            <a:ext cx="7921625" cy="547827"/>
          </a:xfrm>
          <a:prstGeom prst="rect">
            <a:avLst/>
          </a:prstGeom>
        </p:spPr>
        <p:txBody>
          <a:bodyPr vert="horz" lIns="0" tIns="0" rIns="0" bIns="0" rtlCol="0" anchor="t">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Vaka yönetimi prosedürleri</a:t>
            </a:r>
            <a:r>
              <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endParaRPr lang="en-US"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Graphic 6" descr="Open hand">
            <a:extLst>
              <a:ext uri="{FF2B5EF4-FFF2-40B4-BE49-F238E27FC236}">
                <a16:creationId xmlns:a16="http://schemas.microsoft.com/office/drawing/2014/main" id="{E2189774-C723-4598-881E-2E6F8575C7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6542" y="3964082"/>
            <a:ext cx="784746" cy="784746"/>
          </a:xfrm>
          <a:prstGeom prst="rect">
            <a:avLst/>
          </a:prstGeom>
        </p:spPr>
      </p:pic>
      <p:pic>
        <p:nvPicPr>
          <p:cNvPr id="9" name="Graphic 8" descr="Route (Two Pins With A Path)">
            <a:extLst>
              <a:ext uri="{FF2B5EF4-FFF2-40B4-BE49-F238E27FC236}">
                <a16:creationId xmlns:a16="http://schemas.microsoft.com/office/drawing/2014/main" id="{F147ECB3-267D-48D1-8BFB-BDD709B226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9058" y="2206660"/>
            <a:ext cx="784746" cy="784746"/>
          </a:xfrm>
          <a:prstGeom prst="rect">
            <a:avLst/>
          </a:prstGeom>
        </p:spPr>
      </p:pic>
      <p:pic>
        <p:nvPicPr>
          <p:cNvPr id="11" name="Graphic 10" descr="Neighborhood">
            <a:extLst>
              <a:ext uri="{FF2B5EF4-FFF2-40B4-BE49-F238E27FC236}">
                <a16:creationId xmlns:a16="http://schemas.microsoft.com/office/drawing/2014/main" id="{FD15E4BF-25EA-4E2E-AEE6-7FD1DD9FF7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712" y="5054726"/>
            <a:ext cx="784746" cy="784746"/>
          </a:xfrm>
          <a:prstGeom prst="rect">
            <a:avLst/>
          </a:prstGeom>
        </p:spPr>
      </p:pic>
    </p:spTree>
    <p:extLst>
      <p:ext uri="{BB962C8B-B14F-4D97-AF65-F5344CB8AC3E}">
        <p14:creationId xmlns:p14="http://schemas.microsoft.com/office/powerpoint/2010/main" val="3609993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4. </a:t>
            </a:r>
            <a:r>
              <a:rPr lang="tr-TR" dirty="0">
                <a:latin typeface="Open sans" panose="020B0606030504020204" pitchFamily="34" charset="0"/>
                <a:ea typeface="Open sans" panose="020B0606030504020204" pitchFamily="34" charset="0"/>
                <a:cs typeface="Open sans" panose="020B0606030504020204" pitchFamily="34" charset="0"/>
              </a:rPr>
              <a:t>Bir sorun olduğunda ne yapılmalıdır?</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611188" y="1256279"/>
            <a:ext cx="7921625" cy="468313"/>
          </a:xfrm>
        </p:spPr>
        <p:txBody>
          <a:bodyPr>
            <a:normAutofit/>
          </a:bodyPr>
          <a:lstStyle/>
          <a:p>
            <a:r>
              <a:rPr lang="tr-TR" dirty="0">
                <a:solidFill>
                  <a:schemeClr val="accent3"/>
                </a:solidFill>
                <a:latin typeface="Open sans" panose="020B0606030504020204" pitchFamily="34" charset="0"/>
                <a:ea typeface="Open sans" panose="020B0606030504020204" pitchFamily="34" charset="0"/>
                <a:cs typeface="Open sans" panose="020B0606030504020204" pitchFamily="34" charset="0"/>
              </a:rPr>
              <a:t>Soruşturmalar</a:t>
            </a:r>
            <a:endParaRPr lang="en-GB"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0" lvl="2" indent="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513183" y="6258508"/>
            <a:ext cx="3318588" cy="204228"/>
          </a:xfrm>
        </p:spPr>
        <p:txBody>
          <a:bodyPr/>
          <a:lstStyle/>
          <a:p>
            <a:fld id="{4FD9013D-92AD-C643-96A8-EBFE9D29F7C2}" type="slidenum">
              <a:rPr lang="en-US" smtClean="0">
                <a:latin typeface="Helvetica Light"/>
              </a:rPr>
              <a:pPr/>
              <a:t>35</a:t>
            </a:fld>
            <a:r>
              <a:rPr lang="en-US" dirty="0">
                <a:latin typeface="Helvetica Light"/>
              </a:rPr>
              <a:t> </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Helvetica Light"/>
              </a:rPr>
              <a:t>Çocuk</a:t>
            </a:r>
            <a:r>
              <a:rPr lang="en-GB" dirty="0">
                <a:latin typeface="Helvetica Light"/>
              </a:rPr>
              <a:t> </a:t>
            </a:r>
            <a:r>
              <a:rPr lang="en-GB" dirty="0" err="1">
                <a:latin typeface="Helvetica Light"/>
              </a:rPr>
              <a:t>ve</a:t>
            </a:r>
            <a:r>
              <a:rPr lang="en-GB" dirty="0">
                <a:latin typeface="Helvetica Light"/>
              </a:rPr>
              <a:t> </a:t>
            </a:r>
            <a:r>
              <a:rPr lang="en-GB" dirty="0" err="1">
                <a:latin typeface="Helvetica Light"/>
              </a:rPr>
              <a:t>Yetişkin</a:t>
            </a:r>
            <a:r>
              <a:rPr lang="en-GB" dirty="0">
                <a:latin typeface="Helvetica Light"/>
              </a:rPr>
              <a:t> </a:t>
            </a:r>
            <a:r>
              <a:rPr lang="en-GB" dirty="0" err="1">
                <a:latin typeface="Helvetica Light"/>
              </a:rPr>
              <a:t>Güvenliği</a:t>
            </a:r>
            <a:r>
              <a:rPr lang="en-GB" dirty="0">
                <a:latin typeface="Helvetica Light"/>
              </a:rPr>
              <a:t> </a:t>
            </a:r>
            <a:r>
              <a:rPr lang="en-GB" dirty="0" err="1">
                <a:latin typeface="Helvetica Light"/>
              </a:rPr>
              <a:t>Yolculuğu</a:t>
            </a:r>
            <a:endParaRPr lang="en-GB" dirty="0">
              <a:latin typeface="Helvetica Light" panose="020B0403020202020204" pitchFamily="34" charset="0"/>
            </a:endParaRPr>
          </a:p>
        </p:txBody>
      </p:sp>
      <p:sp>
        <p:nvSpPr>
          <p:cNvPr id="3" name="TextBox 2">
            <a:extLst>
              <a:ext uri="{FF2B5EF4-FFF2-40B4-BE49-F238E27FC236}">
                <a16:creationId xmlns:a16="http://schemas.microsoft.com/office/drawing/2014/main" id="{954B4011-22A5-45DC-99D9-F4748E6788CC}"/>
              </a:ext>
            </a:extLst>
          </p:cNvPr>
          <p:cNvSpPr txBox="1"/>
          <p:nvPr/>
        </p:nvSpPr>
        <p:spPr>
          <a:xfrm>
            <a:off x="1497336" y="1656632"/>
            <a:ext cx="7474880" cy="4770537"/>
          </a:xfrm>
          <a:prstGeom prst="rect">
            <a:avLst/>
          </a:prstGeom>
          <a:noFill/>
        </p:spPr>
        <p:txBody>
          <a:bodyPr wrap="square" lIns="91440" tIns="45720" rIns="91440" bIns="45720" rtlCol="0" anchor="t">
            <a:spAutoFit/>
          </a:bodyPr>
          <a:lstStyle/>
          <a:p>
            <a:r>
              <a:rPr lang="hu-HU"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Bir kuruluş içindeki çocuk ve yetişkin güvenliği vakalarının soruşturulması, kuruluşun politikasının veya davranış kurallarının nasıl ihlal edilmiş olabileceğine odaklanır. Bunlar cezai soruşturmalar değildir.​</a:t>
            </a:r>
          </a:p>
          <a:p>
            <a:endParaRPr lang="hu-HU"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hu-HU"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Soruşturmalar detaylı, gizli, tarafsız, objektif ve zamanında yapılmalıdır ve bu da özel eğitim, beceri ve uzmanlık gerektirir.​</a:t>
            </a:r>
          </a:p>
          <a:p>
            <a:endParaRPr lang="hu-HU"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hu-HU"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Kuruluşlar ayrıntılı "soruşturma kılavuzlarından (bağlantı İnglizce kaynağa yönlendirir)" faydalanır.​</a:t>
            </a:r>
          </a:p>
          <a:p>
            <a:endParaRPr lang="hu-HU"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hu-HU"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​Kuruluşların kendi başlarına soruşturma yürütecek beceri ve uzmanlığa sahip olmadıkları durumlarda, dışarıdan uzman soruşturma hizmetleri desteği alabilirler.​</a:t>
            </a:r>
          </a:p>
          <a:p>
            <a:endParaRPr lang="hu-HU"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hu-HU"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​Yasayı ihlal edebilecek bir iddiayı destekleyen kanıtlar olduğunda, kuruluşların, kuruluşun vaka yönetimi prosedürlerine dayanarak, vakayı cezai soruşturma için yetkililere yönlendirmesi de gerekebilir.​</a:t>
            </a:r>
          </a:p>
          <a:p>
            <a:endParaRPr lang="hu-HU"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hu-HU"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endParaRPr lang="en-GB" sz="1500" dirty="0">
              <a:cs typeface="Arial"/>
            </a:endParaRPr>
          </a:p>
        </p:txBody>
      </p:sp>
      <p:pic>
        <p:nvPicPr>
          <p:cNvPr id="4" name="Graphic 3" descr="Magnifying glass">
            <a:extLst>
              <a:ext uri="{FF2B5EF4-FFF2-40B4-BE49-F238E27FC236}">
                <a16:creationId xmlns:a16="http://schemas.microsoft.com/office/drawing/2014/main" id="{0A0D7DF3-7673-4F30-95FC-8A3B16468E0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0570" y="2005222"/>
            <a:ext cx="581511" cy="581511"/>
          </a:xfrm>
          <a:prstGeom prst="rect">
            <a:avLst/>
          </a:prstGeom>
        </p:spPr>
      </p:pic>
      <p:pic>
        <p:nvPicPr>
          <p:cNvPr id="10" name="Graphic 9" descr="Head with gears">
            <a:extLst>
              <a:ext uri="{FF2B5EF4-FFF2-40B4-BE49-F238E27FC236}">
                <a16:creationId xmlns:a16="http://schemas.microsoft.com/office/drawing/2014/main" id="{355A9927-6D1A-4DC6-88A9-3855533739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90" y="2865191"/>
            <a:ext cx="714023" cy="714023"/>
          </a:xfrm>
          <a:prstGeom prst="rect">
            <a:avLst/>
          </a:prstGeom>
        </p:spPr>
      </p:pic>
      <p:pic>
        <p:nvPicPr>
          <p:cNvPr id="16" name="Graphic 15" descr="Bank">
            <a:extLst>
              <a:ext uri="{FF2B5EF4-FFF2-40B4-BE49-F238E27FC236}">
                <a16:creationId xmlns:a16="http://schemas.microsoft.com/office/drawing/2014/main" id="{0CDD4D69-8DA9-486E-A0A2-51EC3A9FB2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0570" y="5143272"/>
            <a:ext cx="714022" cy="714022"/>
          </a:xfrm>
          <a:prstGeom prst="rect">
            <a:avLst/>
          </a:prstGeom>
        </p:spPr>
      </p:pic>
      <p:pic>
        <p:nvPicPr>
          <p:cNvPr id="18" name="Graphic 17" descr="Address Book">
            <a:extLst>
              <a:ext uri="{FF2B5EF4-FFF2-40B4-BE49-F238E27FC236}">
                <a16:creationId xmlns:a16="http://schemas.microsoft.com/office/drawing/2014/main" id="{56E1FBDC-B874-4B62-98DB-0513F767E4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1190" y="4061264"/>
            <a:ext cx="784832" cy="784832"/>
          </a:xfrm>
          <a:prstGeom prst="rect">
            <a:avLst/>
          </a:prstGeom>
        </p:spPr>
      </p:pic>
    </p:spTree>
    <p:extLst>
      <p:ext uri="{BB962C8B-B14F-4D97-AF65-F5344CB8AC3E}">
        <p14:creationId xmlns:p14="http://schemas.microsoft.com/office/powerpoint/2010/main" val="1393465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D8BAF86-2793-480E-89EF-31B83F111B7D}"/>
              </a:ext>
            </a:extLst>
          </p:cNvPr>
          <p:cNvSpPr txBox="1">
            <a:spLocks/>
          </p:cNvSpPr>
          <p:nvPr/>
        </p:nvSpPr>
        <p:spPr>
          <a:xfrm>
            <a:off x="76253" y="162835"/>
            <a:ext cx="8991494" cy="691200"/>
          </a:xfrm>
          <a:prstGeom prst="rect">
            <a:avLst/>
          </a:prstGeom>
        </p:spPr>
        <p:txBody>
          <a:bodyPr vert="horz" lIns="0" tIns="0" rIns="0" bIns="0" rtlCol="0" anchor="t" anchorCtr="0">
            <a:no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pPr algn="ctr"/>
            <a:r>
              <a:rPr lang="tr-TR" sz="1600" b="1" dirty="0">
                <a:latin typeface="Open sans" panose="020B0606030504020204" pitchFamily="34" charset="0"/>
                <a:ea typeface="Open sans" panose="020B0606030504020204" pitchFamily="34" charset="0"/>
                <a:cs typeface="Open sans" panose="020B0606030504020204" pitchFamily="34" charset="0"/>
              </a:rPr>
              <a:t>Çocuk ve Yetişkin Güvenliği Yolculuğu boyunca hatırlanması gereken önemli konular​</a:t>
            </a:r>
          </a:p>
          <a:p>
            <a:endParaRPr lang="en-US" dirty="0"/>
          </a:p>
        </p:txBody>
      </p:sp>
      <p:sp>
        <p:nvSpPr>
          <p:cNvPr id="5" name="TextBox 4">
            <a:extLst>
              <a:ext uri="{FF2B5EF4-FFF2-40B4-BE49-F238E27FC236}">
                <a16:creationId xmlns:a16="http://schemas.microsoft.com/office/drawing/2014/main" id="{A236218D-89C8-404B-A39A-93CFDB135167}"/>
              </a:ext>
            </a:extLst>
          </p:cNvPr>
          <p:cNvSpPr txBox="1"/>
          <p:nvPr/>
        </p:nvSpPr>
        <p:spPr>
          <a:xfrm>
            <a:off x="362376" y="644715"/>
            <a:ext cx="8193795" cy="4832092"/>
          </a:xfrm>
          <a:prstGeom prst="rect">
            <a:avLst/>
          </a:prstGeom>
          <a:noFill/>
        </p:spPr>
        <p:txBody>
          <a:bodyPr wrap="square" lIns="91440" tIns="45720" rIns="91440" bIns="45720" rtlCol="0" anchor="t">
            <a:spAutoFit/>
          </a:bodyPr>
          <a:lstStyle/>
          <a:p>
            <a:pPr marL="285750" indent="-285750">
              <a:buFont typeface="Arial"/>
              <a:buChar char="•"/>
            </a:pP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insanları</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kuruluşun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personeli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veya</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iş</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ortaklarının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güçlerini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kötüye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kullanmalarından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kaynaklanan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zararlara</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karşı</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güvende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tutmak</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bu</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zararları</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gidermekle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ilgilidir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a:buChar char="•"/>
            </a:pPr>
            <a:endPar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Cinsel</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sömürü</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istismar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taciz</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herhangi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yerde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herhangi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kuruluşta</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meydana</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gelebilir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a:buChar char="•"/>
            </a:pPr>
            <a:endPar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Kuruluşların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kendi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kuruluşlarında</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gücün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nerede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kimde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olduğunu</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anlamaları</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liderlerin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bir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saygı</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hesap</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verebilirlik</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kültürü</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yaratmaları</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gerekir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a:buChar char="•"/>
            </a:pPr>
            <a:endPar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Kuruluşların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kendilerini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standartlarına</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göre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düzenli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olarak</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değerlendirmeleri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risklerini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değerlendirmeleri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çapında</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planları</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oluşturup</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izlemeleri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gerekir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a:buChar char="•"/>
            </a:pPr>
            <a:endPar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Kuruluşlar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standartları</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politikalar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prosedürler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yönetişim</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hesap</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verebilirlik</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mekanizmaları</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iletişim</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öğrenme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gelişim</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insan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kaynakları</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departmanları</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programlama</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yaklaşımları</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medya</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iletişim</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bağış</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toplama</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kaynak</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geliştirme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ortaklıklar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BİT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aracılığıyla</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tüm</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genelinde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güvenliğini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ele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almalıdır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a:buChar char="•"/>
            </a:pPr>
            <a:endPar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olaylarını</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ele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almak</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için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kuruluşların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tüm</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personelin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ortakların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topluluklardaki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insanların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için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erişilebilir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sistemlere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ihtiyacı</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vardır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Kuruluşların</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net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vaka</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yönetimi</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soruşturma</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prosedürlerine</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ihtiyacı</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vardır</a:t>
            </a:r>
            <a:r>
              <a:rPr lang="en-GB"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198229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2">
            <a:extLst>
              <a:ext uri="{FF2B5EF4-FFF2-40B4-BE49-F238E27FC236}">
                <a16:creationId xmlns:a16="http://schemas.microsoft.com/office/drawing/2014/main" id="{67A3048B-E1A3-274B-9480-C39ACC16FD22}"/>
              </a:ext>
            </a:extLst>
          </p:cNvPr>
          <p:cNvSpPr txBox="1">
            <a:spLocks/>
          </p:cNvSpPr>
          <p:nvPr/>
        </p:nvSpPr>
        <p:spPr>
          <a:xfrm>
            <a:off x="287371" y="-163437"/>
            <a:ext cx="8753615" cy="3057525"/>
          </a:xfrm>
          <a:prstGeom prst="rect">
            <a:avLst/>
          </a:prstGeom>
        </p:spPr>
        <p:txBody>
          <a:bodyPr vert="horz" lIns="0" tIns="0" rIns="0" bIns="0" rtlCol="0" anchor="t">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GB" sz="2800" b="1" dirty="0">
              <a:solidFill>
                <a:srgbClr val="ECCF3E"/>
              </a:solidFill>
            </a:endParaRPr>
          </a:p>
          <a:p>
            <a:pPr lvl="1"/>
            <a:r>
              <a:rPr lang="tr-TR" sz="2800" dirty="0">
                <a:solidFill>
                  <a:srgbClr val="ECCF3E"/>
                </a:solidFill>
                <a:latin typeface="Open sans" panose="020B0606030504020204" pitchFamily="34" charset="0"/>
                <a:ea typeface="Open sans" panose="020B0606030504020204" pitchFamily="34" charset="0"/>
                <a:cs typeface="Open sans" panose="020B0606030504020204" pitchFamily="34" charset="0"/>
              </a:rPr>
              <a:t>Çocuk ve yetişkin güvenliği ile ilgili daha fazla destek, araç ve kaynak için RSH web sitesini ziyaret edin: </a:t>
            </a:r>
            <a:r>
              <a:rPr lang="en-GB" sz="2800" dirty="0">
                <a:solidFill>
                  <a:srgbClr val="ECCF3E"/>
                </a:solidFill>
                <a:latin typeface="Open sans" panose="020B0606030504020204" pitchFamily="34" charset="0"/>
                <a:ea typeface="Open sans" panose="020B0606030504020204" pitchFamily="34" charset="0"/>
                <a:cs typeface="Open sans" panose="020B0606030504020204" pitchFamily="34" charset="0"/>
                <a:hlinkClick r:id="rId2"/>
              </a:rPr>
              <a:t>safeguardingsupporthub.org </a:t>
            </a:r>
            <a:endParaRPr lang="en-GB" sz="2800" dirty="0">
              <a:solidFill>
                <a:srgbClr val="ECCF3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16">
            <a:extLst>
              <a:ext uri="{FF2B5EF4-FFF2-40B4-BE49-F238E27FC236}">
                <a16:creationId xmlns:a16="http://schemas.microsoft.com/office/drawing/2014/main" id="{594A3A8D-F08F-6C4C-A3FE-929908A1A280}"/>
              </a:ext>
            </a:extLst>
          </p:cNvPr>
          <p:cNvSpPr txBox="1">
            <a:spLocks/>
          </p:cNvSpPr>
          <p:nvPr/>
        </p:nvSpPr>
        <p:spPr>
          <a:xfrm>
            <a:off x="485899" y="1997405"/>
            <a:ext cx="7742701" cy="2248351"/>
          </a:xfrm>
          <a:prstGeom prst="rect">
            <a:avLst/>
          </a:prstGeom>
        </p:spPr>
        <p:txBody>
          <a:bodyPr vert="horz" lIns="0" tIns="0" rIns="0" bIns="0" rtlCol="0" anchor="t">
            <a:no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sz="1600" dirty="0">
                <a:solidFill>
                  <a:srgbClr val="F4F3F2"/>
                </a:solidFill>
                <a:latin typeface="Open sans" panose="020B0606030504020204" pitchFamily="34" charset="0"/>
                <a:ea typeface="Open sans" panose="020B0606030504020204" pitchFamily="34" charset="0"/>
                <a:cs typeface="Open sans" panose="020B0606030504020204" pitchFamily="34" charset="0"/>
              </a:rPr>
              <a:t>Bu belge Birleşik Krallık hükümeti tarafından sağlanan Birleşik Krallık yardımı tarafından finanse edilen Çocuk ve Yetişkin Güvenliği Kaynak ve Destek Merkezi programı tarafından oluşturulmuştur.  Fakat, ifade edilen görüşler ve bu belgede sağlanan bilgilerin Birleşik Krallık hükümeti tarafından onaylandığı anlamına gelmez ve Birleşik Krallık hükümeti söz konusu görüşler veya bilgilerden veya bunlara dayanarak yapılan işlemlerden dolayı sorumluluk kabul etmez. </a:t>
            </a:r>
            <a:endParaRPr lang="hu-HU" sz="1600" dirty="0">
              <a:solidFill>
                <a:srgbClr val="F4F3F2"/>
              </a:solidFill>
              <a:latin typeface="Open sans" panose="020B0606030504020204" pitchFamily="34" charset="0"/>
              <a:ea typeface="Open sans" panose="020B0606030504020204" pitchFamily="34" charset="0"/>
              <a:cs typeface="Open sans" panose="020B0606030504020204" pitchFamily="34" charset="0"/>
            </a:endParaRPr>
          </a:p>
          <a:p>
            <a:endParaRPr lang="hu-HU" sz="1600" dirty="0">
              <a:solidFill>
                <a:srgbClr val="F4F3F2"/>
              </a:solidFill>
              <a:latin typeface="Open sans" panose="020B0606030504020204" pitchFamily="34" charset="0"/>
              <a:ea typeface="Open sans" panose="020B0606030504020204" pitchFamily="34" charset="0"/>
              <a:cs typeface="Open sans" panose="020B0606030504020204" pitchFamily="34" charset="0"/>
            </a:endParaRPr>
          </a:p>
          <a:p>
            <a:r>
              <a:rPr lang="tr-TR" sz="1600" dirty="0">
                <a:solidFill>
                  <a:srgbClr val="F4F3F2"/>
                </a:solidFill>
                <a:latin typeface="Open sans" panose="020B0606030504020204" pitchFamily="34" charset="0"/>
                <a:ea typeface="Open sans" panose="020B0606030504020204" pitchFamily="34" charset="0"/>
                <a:cs typeface="Open sans" panose="020B0606030504020204" pitchFamily="34" charset="0"/>
              </a:rPr>
              <a:t>Bu yayın konu ile ilgili olarak program, konsorsiyum üyeleri ve  daha geniş akademik ve uygulama uzmanları tarafından genel olarak rehberlik yapmak üzere hazırlanmıştır.  Her türlü diğer bilgi veya talepleriniz için lütfen </a:t>
            </a:r>
            <a:r>
              <a:rPr lang="en-GB" sz="1600" u="sng" dirty="0">
                <a:solidFill>
                  <a:srgbClr val="F4F3F2"/>
                </a:solidFill>
                <a:effectLst/>
                <a:latin typeface="Open sans" panose="020B0606030504020204" pitchFamily="34" charset="0"/>
                <a:ea typeface="Open sans" panose="020B0606030504020204" pitchFamily="34" charset="0"/>
                <a:cs typeface="Open sans" panose="020B0606030504020204" pitchFamily="34" charset="0"/>
                <a:hlinkClick r:id="rId3"/>
              </a:rPr>
              <a:t>info@safeguardingsupporthub.org</a:t>
            </a:r>
            <a:r>
              <a:rPr lang="en-GB" sz="1600" u="sng" dirty="0">
                <a:solidFill>
                  <a:srgbClr val="F4F3F2"/>
                </a:solidFill>
                <a:latin typeface="Open sans" panose="020B0606030504020204" pitchFamily="34" charset="0"/>
                <a:ea typeface="Open sans" panose="020B0606030504020204" pitchFamily="34" charset="0"/>
                <a:cs typeface="Open sans" panose="020B0606030504020204" pitchFamily="34" charset="0"/>
                <a:hlinkClick r:id="rId3"/>
              </a:rPr>
              <a:t> </a:t>
            </a:r>
            <a:r>
              <a:rPr lang="tr-TR" sz="1600" dirty="0">
                <a:solidFill>
                  <a:srgbClr val="F4F3F2"/>
                </a:solidFill>
                <a:latin typeface="Open sans" panose="020B0606030504020204" pitchFamily="34" charset="0"/>
                <a:ea typeface="Open sans" panose="020B0606030504020204" pitchFamily="34" charset="0"/>
                <a:cs typeface="Open sans" panose="020B0606030504020204" pitchFamily="34" charset="0"/>
              </a:rPr>
              <a:t>ile iletişime geçin.</a:t>
            </a:r>
            <a:endParaRPr lang="en-GB" sz="1600" dirty="0">
              <a:solidFill>
                <a:srgbClr val="F4F3F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EC63953A-97A0-4800-D2C4-B9122E36481F}"/>
              </a:ext>
            </a:extLst>
          </p:cNvPr>
          <p:cNvSpPr txBox="1"/>
          <p:nvPr/>
        </p:nvSpPr>
        <p:spPr>
          <a:xfrm>
            <a:off x="947451" y="6116331"/>
            <a:ext cx="5838291" cy="307777"/>
          </a:xfrm>
          <a:prstGeom prst="rect">
            <a:avLst/>
          </a:prstGeom>
          <a:noFill/>
        </p:spPr>
        <p:txBody>
          <a:bodyPr wrap="square" lIns="91440" tIns="45720" rIns="91440" bIns="45720" rtlCol="0" anchor="t">
            <a:spAutoFit/>
          </a:bodyPr>
          <a:lstStyle/>
          <a:p>
            <a:r>
              <a:rPr lang="hu-HU"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Çeviri Afet Acil Durum Komitesi tarafından desteklenmektedir</a:t>
            </a:r>
          </a:p>
        </p:txBody>
      </p:sp>
    </p:spTree>
    <p:extLst>
      <p:ext uri="{BB962C8B-B14F-4D97-AF65-F5344CB8AC3E}">
        <p14:creationId xmlns:p14="http://schemas.microsoft.com/office/powerpoint/2010/main" val="114161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712111" y="1910786"/>
            <a:ext cx="3770142" cy="3429840"/>
          </a:xfrm>
        </p:spPr>
        <p:txBody>
          <a:bodyPr/>
          <a:lstStyle/>
          <a:p>
            <a:r>
              <a:rPr lang="tr-TR" dirty="0">
                <a:latin typeface="Open sans" panose="020B0606030504020204" pitchFamily="34" charset="0"/>
                <a:ea typeface="Open sans" panose="020B0606030504020204" pitchFamily="34" charset="0"/>
                <a:cs typeface="Open sans" panose="020B0606030504020204" pitchFamily="34" charset="0"/>
              </a:rPr>
              <a:t>Çocuk ve yetişkin güvenliği gücün suiistimal edilmesi ile ilgilidir</a:t>
            </a:r>
            <a:endParaRPr lang="en-GB" b="1" dirty="0">
              <a:solidFill>
                <a:srgbClr val="283A5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Content Placeholder 12"/>
          <p:cNvSpPr>
            <a:spLocks noGrp="1"/>
          </p:cNvSpPr>
          <p:nvPr>
            <p:ph type="body" sz="quarter" idx="15"/>
          </p:nvPr>
        </p:nvSpPr>
        <p:spPr>
          <a:xfrm>
            <a:off x="4810539" y="1350594"/>
            <a:ext cx="3939565" cy="4350450"/>
          </a:xfrm>
        </p:spPr>
        <p:txBody>
          <a:bodyPr vert="horz" lIns="0" tIns="0" rIns="0" bIns="0" rtlCol="0" anchor="t">
            <a:noAutofit/>
          </a:bodyPr>
          <a:lstStyle/>
          <a:p>
            <a:r>
              <a:rPr lang="tr-TR"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Bir kurumda bazı insanlar </a:t>
            </a:r>
            <a:r>
              <a:rPr lang="tr-TR"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kendi cinsiyetleri, ırkı, kurumdaki görevleri, engeli olma durumları, cinsel yönelimi, ulusu, çalışma statüsü veya eğitiminden dolayı daha fazla yetkiye sahip olurlar.  Daha az yetkiye sahip insanlar daha büyük sömürü ve istismar riskiyle karşılaşabilirler.​</a:t>
            </a:r>
          </a:p>
          <a:p>
            <a:r>
              <a:rPr lang="tr-TR"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Cinsel sömürü, istismar ve cinsel taciz (CSİT / SEAH)</a:t>
            </a:r>
            <a:r>
              <a:rPr lang="tr-TR"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 kurumda, partner kurumlarda veya kurumun faaliyet gösterdiği topluluklarda daha az güce sahip insanlara karşı gücünü kötüye kullanan kurumdaki insanlarla ilgilenir. Gücünü kötüye kullanan insanlar aynı zamanda fiziksel ve duygusal şiddete de sebep olabilirler.  Bu şiddet biçimlerini çocuk ve yetişkin güvenliği ihlalleri olarak adlandırmaktayız.​</a:t>
            </a:r>
          </a:p>
          <a:p>
            <a:r>
              <a:rPr lang="tr-TR"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CSİT</a:t>
            </a:r>
            <a:r>
              <a:rPr lang="tr-TR"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 kadınları ve özellikle kız çocukları etkilemektedir, fakat aynı zamanda erkekleri ve oğlan çocukları da etkilemektedir.</a:t>
            </a:r>
            <a:endPar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5"/>
          <p:cNvSpPr>
            <a:spLocks noGrp="1"/>
          </p:cNvSpPr>
          <p:nvPr>
            <p:ph type="title"/>
          </p:nvPr>
        </p:nvSpPr>
        <p:spPr>
          <a:xfrm>
            <a:off x="619246" y="255600"/>
            <a:ext cx="8218488" cy="69120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1.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nedir</a:t>
            </a:r>
            <a:r>
              <a:rPr lang="en-GB" dirty="0">
                <a:latin typeface="Open sans" panose="020B0606030504020204" pitchFamily="34" charset="0"/>
                <a:ea typeface="Open sans" panose="020B0606030504020204" pitchFamily="34" charset="0"/>
                <a:cs typeface="Open sans" panose="020B0606030504020204" pitchFamily="34" charset="0"/>
              </a:rPr>
              <a:t>?</a:t>
            </a:r>
          </a:p>
        </p:txBody>
      </p:sp>
      <p:sp>
        <p:nvSpPr>
          <p:cNvPr id="8" name="Slide Number Placeholder 5">
            <a:extLst>
              <a:ext uri="{FF2B5EF4-FFF2-40B4-BE49-F238E27FC236}">
                <a16:creationId xmlns:a16="http://schemas.microsoft.com/office/drawing/2014/main" id="{6C9AABF5-CCC6-4846-A197-F40ED179B70F}"/>
              </a:ext>
            </a:extLst>
          </p:cNvPr>
          <p:cNvSpPr>
            <a:spLocks noGrp="1"/>
          </p:cNvSpPr>
          <p:nvPr>
            <p:ph type="sldNum" sz="quarter" idx="4"/>
          </p:nvPr>
        </p:nvSpPr>
        <p:spPr>
          <a:xfrm>
            <a:off x="619200" y="6236502"/>
            <a:ext cx="3038400" cy="365898"/>
          </a:xfrm>
          <a:prstGeom prst="rect">
            <a:avLst/>
          </a:prstGeom>
        </p:spPr>
        <p:txBody>
          <a:bodyPr vert="horz" lIns="0" tIns="45720" rIns="0" bIns="45720" rtlCol="0" anchor="b"/>
          <a:lstStyle>
            <a:lvl1pPr algn="l">
              <a:defRPr sz="1000">
                <a:solidFill>
                  <a:schemeClr val="tx2"/>
                </a:solidFill>
                <a:latin typeface="+mj-lt"/>
              </a:defRPr>
            </a:lvl1pPr>
          </a:lstStyle>
          <a:p>
            <a:endParaRPr lang="en-US" dirty="0">
              <a:solidFill>
                <a:schemeClr val="accent3"/>
              </a:solidFill>
              <a:latin typeface="Helvetica" pitchFamily="2" charset="0"/>
            </a:endParaRPr>
          </a:p>
          <a:p>
            <a:fld id="{4FD9013D-92AD-C643-96A8-EBFE9D29F7C2}" type="slidenum">
              <a:rPr lang="en-US"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pPr/>
              <a:t>4</a:t>
            </a:fld>
            <a:r>
              <a:rPr lang="en-US"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Yolculuğu</a:t>
            </a:r>
            <a:endPar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5542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1358913" y="2179795"/>
            <a:ext cx="7066857" cy="2213020"/>
          </a:xfrm>
        </p:spPr>
        <p:txBody>
          <a:bodyPr vert="horz" lIns="0" tIns="0" rIns="0" bIns="0" rtlCol="0" anchor="t">
            <a:normAutofit/>
          </a:bodyPr>
          <a:lstStyle/>
          <a:p>
            <a:r>
              <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Yetkinin suiistimal edilmesinden dolayı insanların cinsel sömürü, istismar, cinsel taciz ve diğer zarar verme biçimlerinden korunması.​</a:t>
            </a:r>
            <a:endParaRPr lang="hu-HU" sz="20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endPar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 personelinin, iş ortaklarının, faaliyetlerin veya programların istemeden neden olduğu zararı ele almak</a:t>
            </a:r>
            <a:r>
              <a:rPr lang="en-GB"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46" y="6339169"/>
            <a:ext cx="3016583" cy="263231"/>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pPr/>
              <a:t>5</a:t>
            </a:fld>
            <a:r>
              <a:rPr lang="en-US"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Çocuk</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ve</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Yetişkin</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Güvenliği</a:t>
            </a:r>
            <a:r>
              <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Yolculuğu</a:t>
            </a:r>
            <a:endPar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5">
            <a:extLst>
              <a:ext uri="{FF2B5EF4-FFF2-40B4-BE49-F238E27FC236}">
                <a16:creationId xmlns:a16="http://schemas.microsoft.com/office/drawing/2014/main" id="{F3FE8DCD-2F01-4DB1-81A5-8772411C735C}"/>
              </a:ext>
            </a:extLst>
          </p:cNvPr>
          <p:cNvSpPr>
            <a:spLocks noGrp="1"/>
          </p:cNvSpPr>
          <p:nvPr>
            <p:ph type="title"/>
          </p:nvPr>
        </p:nvSpPr>
        <p:spPr>
          <a:xfrm>
            <a:off x="619246" y="255600"/>
            <a:ext cx="8218488" cy="691200"/>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1.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nedir</a:t>
            </a:r>
            <a:r>
              <a:rPr lang="en-GB" dirty="0">
                <a:latin typeface="Open sans" panose="020B0606030504020204" pitchFamily="34" charset="0"/>
                <a:ea typeface="Open sans" panose="020B0606030504020204" pitchFamily="34" charset="0"/>
                <a:cs typeface="Open sans" panose="020B0606030504020204" pitchFamily="34" charset="0"/>
              </a:rPr>
              <a:t>?​</a:t>
            </a:r>
          </a:p>
        </p:txBody>
      </p:sp>
      <p:pic>
        <p:nvPicPr>
          <p:cNvPr id="10" name="Picture 9" descr="A picture containing shape&#10;&#10;Description automatically generated">
            <a:extLst>
              <a:ext uri="{FF2B5EF4-FFF2-40B4-BE49-F238E27FC236}">
                <a16:creationId xmlns:a16="http://schemas.microsoft.com/office/drawing/2014/main" id="{07288B74-FBF2-4338-9C5C-7F02B09062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482" y="2155659"/>
            <a:ext cx="854773" cy="854773"/>
          </a:xfrm>
          <a:prstGeom prst="rect">
            <a:avLst/>
          </a:prstGeom>
        </p:spPr>
      </p:pic>
      <p:sp>
        <p:nvSpPr>
          <p:cNvPr id="11" name="TextBox 10">
            <a:extLst>
              <a:ext uri="{FF2B5EF4-FFF2-40B4-BE49-F238E27FC236}">
                <a16:creationId xmlns:a16="http://schemas.microsoft.com/office/drawing/2014/main" id="{903A380A-CF60-430D-9BB7-BD3BD80AF14B}"/>
              </a:ext>
            </a:extLst>
          </p:cNvPr>
          <p:cNvSpPr txBox="1"/>
          <p:nvPr/>
        </p:nvSpPr>
        <p:spPr>
          <a:xfrm>
            <a:off x="554788" y="1248759"/>
            <a:ext cx="8034424" cy="707886"/>
          </a:xfrm>
          <a:prstGeom prst="rect">
            <a:avLst/>
          </a:prstGeom>
          <a:noFill/>
        </p:spPr>
        <p:txBody>
          <a:bodyPr wrap="square" lIns="91440" tIns="45720" rIns="91440" bIns="45720" rtlCol="0" anchor="t">
            <a:spAutoFit/>
          </a:bodyPr>
          <a:lstStyle/>
          <a:p>
            <a:r>
              <a:rPr lang="tr-TR" sz="2000" b="1" dirty="0">
                <a:solidFill>
                  <a:srgbClr val="283A51"/>
                </a:solidFill>
                <a:latin typeface="Open sans" panose="020B0606030504020204" pitchFamily="34" charset="0"/>
                <a:ea typeface="Open sans" panose="020B0606030504020204" pitchFamily="34" charset="0"/>
                <a:cs typeface="Open sans" panose="020B0606030504020204" pitchFamily="34" charset="0"/>
              </a:rPr>
              <a:t>"Çocuk ve Yetişkin Güvenliği" bir kurumun aşağıdakiler için harekete geçtiği anlamına gelir:</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15" name="Graphic 14" descr="Warning">
            <a:extLst>
              <a:ext uri="{FF2B5EF4-FFF2-40B4-BE49-F238E27FC236}">
                <a16:creationId xmlns:a16="http://schemas.microsoft.com/office/drawing/2014/main" id="{6A01B13E-4D26-4E89-B3D0-8EDDCD4403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902" y="3413661"/>
            <a:ext cx="728313" cy="728313"/>
          </a:xfrm>
          <a:prstGeom prst="rect">
            <a:avLst/>
          </a:prstGeom>
        </p:spPr>
      </p:pic>
      <p:sp>
        <p:nvSpPr>
          <p:cNvPr id="16" name="TextBox 15">
            <a:extLst>
              <a:ext uri="{FF2B5EF4-FFF2-40B4-BE49-F238E27FC236}">
                <a16:creationId xmlns:a16="http://schemas.microsoft.com/office/drawing/2014/main" id="{0B2320E4-A546-4CC2-9F37-72F4659CA8E3}"/>
              </a:ext>
            </a:extLst>
          </p:cNvPr>
          <p:cNvSpPr txBox="1"/>
          <p:nvPr/>
        </p:nvSpPr>
        <p:spPr>
          <a:xfrm>
            <a:off x="619246" y="4503875"/>
            <a:ext cx="7782632" cy="1323439"/>
          </a:xfrm>
          <a:prstGeom prst="rect">
            <a:avLst/>
          </a:prstGeom>
          <a:noFill/>
        </p:spPr>
        <p:txBody>
          <a:bodyPr wrap="square" lIns="91440" tIns="45720" rIns="91440" bIns="45720" rtlCol="0" anchor="t">
            <a:spAutoFit/>
          </a:bodyPr>
          <a:lstStyle/>
          <a:p>
            <a:r>
              <a:rPr lang="tr-TR" sz="2000" dirty="0">
                <a:solidFill>
                  <a:srgbClr val="283A51"/>
                </a:solidFill>
                <a:latin typeface="Open sans" panose="020B0606030504020204" pitchFamily="34" charset="0"/>
                <a:ea typeface="Open sans" panose="020B0606030504020204" pitchFamily="34" charset="0"/>
                <a:cs typeface="Open sans" panose="020B0606030504020204" pitchFamily="34" charset="0"/>
              </a:rPr>
              <a:t>"Çocuk ve Yetişkin Güvenliği" kurumun neden olduğu zararın önlenmesi ve ona karşı harekete geçilmesi üzerinde odaklanır.  </a:t>
            </a:r>
            <a:r>
              <a:rPr lang="tr-TR" sz="2000" b="1" dirty="0">
                <a:solidFill>
                  <a:srgbClr val="283A51"/>
                </a:solidFill>
                <a:latin typeface="Open sans" panose="020B0606030504020204" pitchFamily="34" charset="0"/>
                <a:ea typeface="Open sans" panose="020B0606030504020204" pitchFamily="34" charset="0"/>
                <a:cs typeface="Open sans" panose="020B0606030504020204" pitchFamily="34" charset="0"/>
              </a:rPr>
              <a:t>"Koruma programı" farklıdır</a:t>
            </a:r>
            <a:r>
              <a:rPr lang="tr-TR" sz="2000" dirty="0">
                <a:solidFill>
                  <a:srgbClr val="283A51"/>
                </a:solidFill>
                <a:latin typeface="Open sans" panose="020B0606030504020204" pitchFamily="34" charset="0"/>
                <a:ea typeface="Open sans" panose="020B0606030504020204" pitchFamily="34" charset="0"/>
                <a:cs typeface="Open sans" panose="020B0606030504020204" pitchFamily="34" charset="0"/>
              </a:rPr>
              <a:t>: ailelerdeki ve topluluklardaki insanların neden olduğu zararın önlenmesi üzerinde odaklanır.</a:t>
            </a:r>
            <a:endParaRPr lang="en-GB" sz="2000" dirty="0">
              <a:solidFill>
                <a:srgbClr val="283A5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705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tr-TR" dirty="0">
                <a:latin typeface="Open sans" panose="020B0606030504020204" pitchFamily="34" charset="0"/>
                <a:ea typeface="Open sans" panose="020B0606030504020204" pitchFamily="34" charset="0"/>
                <a:cs typeface="Open sans" panose="020B0606030504020204" pitchFamily="34" charset="0"/>
              </a:rPr>
              <a:t>Çocuk ve yetişkin güvenliğinin yakın tarihi</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7" y="6379029"/>
            <a:ext cx="3525383" cy="223371"/>
          </a:xfrm>
        </p:spPr>
        <p:txBody>
          <a:bodyPr/>
          <a:lstStyle/>
          <a:p>
            <a:fld id="{4FD9013D-92AD-C643-96A8-EBFE9D29F7C2}" type="slidenum">
              <a:rPr lang="en-US" smtClean="0">
                <a:latin typeface="Open sans" panose="020B0606030504020204" pitchFamily="34" charset="0"/>
                <a:ea typeface="Open sans" panose="020B0606030504020204" pitchFamily="34" charset="0"/>
                <a:cs typeface="Open sans" panose="020B0606030504020204" pitchFamily="34" charset="0"/>
              </a:rPr>
              <a:pPr/>
              <a:t>6</a:t>
            </a:fld>
            <a:r>
              <a:rPr lang="en-US"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3EA9DAF9-F3D8-473E-9C96-8BCD4E463130}"/>
              </a:ext>
            </a:extLst>
          </p:cNvPr>
          <p:cNvSpPr txBox="1"/>
          <p:nvPr/>
        </p:nvSpPr>
        <p:spPr>
          <a:xfrm>
            <a:off x="516835" y="1284626"/>
            <a:ext cx="8218488" cy="4539704"/>
          </a:xfrm>
          <a:prstGeom prst="rect">
            <a:avLst/>
          </a:prstGeom>
          <a:noFill/>
        </p:spPr>
        <p:txBody>
          <a:bodyPr wrap="square" lIns="91440" tIns="45720" rIns="91440" bIns="45720" rtlCol="0" anchor="t">
            <a:spAutoFit/>
          </a:bodyPr>
          <a:lstStyle/>
          <a:p>
            <a:r>
              <a:rPr lang="tr-TR" sz="17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Geçen on yıllar içinde insani yardım ve kalkınma sektöründe çalışan insanlar tarafından yapıldığı bildirilen birçok cinsel taciz ve istismar vakası var.​</a:t>
            </a:r>
          </a:p>
          <a:p>
            <a:endParaRPr lang="tr-TR" sz="17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tr-TR" sz="17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2002 yılında, bir rapor Batı Afrika’daki insani yardım çalışanlarının ilticacıları cinsel olarak taciz ettiğini ve istismar ettiğini bildirdi.  Bu, Cinsel Sömürü, İstismar ve Tacizin Önlenmesi için Özel BM Önlemlerinin (PSEA/CSİK), BM Kurumlar Arası Daimi Komitedeki PSEA Görev Gücü ve Çocuk Güvenliği Koalisyonun oluşturulmasına yol açtı.​</a:t>
            </a:r>
          </a:p>
          <a:p>
            <a:endParaRPr lang="tr-TR" sz="17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tr-TR" sz="17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2018’de kalkınma sektöründeki cinsel taciz ve görevi kötüye kullanma raporlarından sonra birçok STK kendi çocuk ve yetişkin güvenliği politikalarını, uygulamalarını, kurum kültürünü ve liderlik yaklaşımını değiştirdi.  Aynı zamanda #metoo hareketi kadınların cinsel sömürü, istismar ve taciz deneyimlerini görünür kıldı.​</a:t>
            </a:r>
            <a:endParaRPr lang="hu-HU" sz="17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endParaRPr lang="tr-TR" sz="17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r>
              <a:rPr lang="tr-TR" sz="17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O zamandan beri kurumlar bu tür olayları yaşayanları dinleme konusunda daha fazla çaba harcamaya başladı.​​​​</a:t>
            </a:r>
          </a:p>
        </p:txBody>
      </p:sp>
    </p:spTree>
    <p:extLst>
      <p:ext uri="{BB962C8B-B14F-4D97-AF65-F5344CB8AC3E}">
        <p14:creationId xmlns:p14="http://schemas.microsoft.com/office/powerpoint/2010/main" val="148728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1258" y="126649"/>
            <a:ext cx="8532812" cy="912425"/>
          </a:xfrm>
        </p:spPr>
        <p:txBody>
          <a:bodyPr/>
          <a:lstStyle/>
          <a:p>
            <a:r>
              <a:rPr lang="tr-TR" sz="2400" dirty="0">
                <a:latin typeface="Open sans" panose="020B0606030504020204" pitchFamily="34" charset="0"/>
                <a:ea typeface="Open sans" panose="020B0606030504020204" pitchFamily="34" charset="0"/>
                <a:cs typeface="Open sans" panose="020B0606030504020204" pitchFamily="34" charset="0"/>
              </a:rPr>
              <a:t>Cinsel Sömürü, İstismar ve Cinsel Taciz (CSİT) ve diğer çocuk ve yetişkin güvenliği sorunları nerede ortaya çıkıyor?</a:t>
            </a:r>
            <a:endParaRPr lang="en-GB"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611190" y="1257437"/>
            <a:ext cx="7921625" cy="365125"/>
          </a:xfrm>
        </p:spPr>
        <p:txBody>
          <a:bodyPr vert="horz" lIns="0" tIns="0" rIns="0" bIns="0" rtlCol="0" anchor="t">
            <a:normAutofit fontScale="62500" lnSpcReduction="20000"/>
          </a:bodyPr>
          <a:lstStyle/>
          <a:p>
            <a:r>
              <a:rPr lang="tr-T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CSİT ve diğer çocuk ve yetişkin güvenliği sorunları her işyerinde ve insani yardım programında meydana gelebilir.</a:t>
            </a:r>
            <a:endParaRPr lang="en-GB" dirty="0">
              <a:solidFill>
                <a:srgbClr val="283A51"/>
              </a:solidFill>
            </a:endParaRPr>
          </a:p>
          <a:p>
            <a:pPr marL="342900" indent="-342900">
              <a:buFont typeface="Arial" panose="020B0604020202020204" pitchFamily="34" charset="0"/>
              <a:buChar char="•"/>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00383"/>
            <a:ext cx="3884612" cy="439903"/>
          </a:xfrm>
        </p:spPr>
        <p:txBody>
          <a:bodyPr/>
          <a:lstStyle/>
          <a:p>
            <a:fld id="{4FD9013D-92AD-C643-96A8-EBFE9D29F7C2}" type="slidenum">
              <a:rPr lang="en-US" smtClean="0">
                <a:latin typeface="Open sans" panose="020B0606030504020204" pitchFamily="34" charset="0"/>
                <a:ea typeface="Open sans" panose="020B0606030504020204" pitchFamily="34" charset="0"/>
                <a:cs typeface="Open sans" panose="020B0606030504020204" pitchFamily="34" charset="0"/>
              </a:rPr>
              <a:pPr/>
              <a:t>7</a:t>
            </a:fld>
            <a:r>
              <a:rPr lang="en-GB" dirty="0">
                <a:latin typeface="Open sans" panose="020B0606030504020204" pitchFamily="34" charset="0"/>
                <a:ea typeface="Open sans" panose="020B0606030504020204" pitchFamily="34" charset="0"/>
                <a:cs typeface="Open sans" panose="020B0606030504020204" pitchFamily="34" charset="0"/>
              </a:rPr>
              <a:t> |  </a:t>
            </a:r>
            <a:r>
              <a:rPr lang="en-GB" dirty="0" err="1">
                <a:latin typeface="Open sans" panose="020B0606030504020204" pitchFamily="34" charset="0"/>
                <a:ea typeface="Open sans" panose="020B0606030504020204" pitchFamily="34" charset="0"/>
                <a:cs typeface="Open sans" panose="020B0606030504020204" pitchFamily="34" charset="0"/>
              </a:rPr>
              <a:t>Çocuk</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ve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Yetişkin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Güvenliği</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Yolculuğu</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B990DBB-1AD9-4B4E-A004-2718B967BE80}"/>
              </a:ext>
            </a:extLst>
          </p:cNvPr>
          <p:cNvSpPr txBox="1"/>
          <p:nvPr/>
        </p:nvSpPr>
        <p:spPr>
          <a:xfrm>
            <a:off x="516362" y="1596395"/>
            <a:ext cx="3559593" cy="2994409"/>
          </a:xfrm>
          <a:prstGeom prst="rect">
            <a:avLst/>
          </a:prstGeom>
          <a:noFill/>
        </p:spPr>
        <p:txBody>
          <a:bodyPr wrap="square" lIns="91440" tIns="45720" rIns="91440" bIns="45720" rtlCol="0" anchor="t">
            <a:spAutoFit/>
          </a:bodyPr>
          <a:lstStyle/>
          <a:p>
            <a:pPr>
              <a:lnSpc>
                <a:spcPct val="200000"/>
              </a:lnSpc>
            </a:pPr>
            <a:r>
              <a:rPr lang="tr-TR"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Yüksek riskli alanlar arasında:​</a:t>
            </a:r>
          </a:p>
          <a:p>
            <a:pPr marL="171450" indent="-171450">
              <a:lnSpc>
                <a:spcPct val="200000"/>
              </a:lnSpc>
              <a:buFont typeface="Arial" panose="020B0604020202020204" pitchFamily="34" charset="0"/>
              <a:buChar char="•"/>
            </a:pPr>
            <a:r>
              <a:rPr lang="tr-TR"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Çok yüksek yoksulluğun olduğu yerlerde​</a:t>
            </a:r>
          </a:p>
          <a:p>
            <a:pPr marL="171450" indent="-171450">
              <a:lnSpc>
                <a:spcPct val="200000"/>
              </a:lnSpc>
              <a:buFont typeface="Arial" panose="020B0604020202020204" pitchFamily="34" charset="0"/>
              <a:buChar char="•"/>
            </a:pPr>
            <a:r>
              <a:rPr lang="tr-TR"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İnsani yardım çalışmalarının olduğu yerlerde​</a:t>
            </a:r>
          </a:p>
          <a:p>
            <a:pPr marL="171450" indent="-171450">
              <a:lnSpc>
                <a:spcPct val="200000"/>
              </a:lnSpc>
              <a:buFont typeface="Arial" panose="020B0604020202020204" pitchFamily="34" charset="0"/>
              <a:buChar char="•"/>
            </a:pPr>
            <a:r>
              <a:rPr lang="tr-TR"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Yardıma bağımlılığın yüksek olduğu yerlerde​</a:t>
            </a:r>
          </a:p>
          <a:p>
            <a:pPr marL="171450" indent="-171450">
              <a:lnSpc>
                <a:spcPct val="200000"/>
              </a:lnSpc>
              <a:buFont typeface="Arial" panose="020B0604020202020204" pitchFamily="34" charset="0"/>
              <a:buChar char="•"/>
            </a:pPr>
            <a:r>
              <a:rPr lang="tr-TR"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Çocuk yaşta, erken ve zorla evlendirmeler veya toplumsal cinsiyete dayalı şiddet (TCDŞ) gibi çocuk ve yetişkin güvenliği sorunlarının olduğu yerlerde.</a:t>
            </a:r>
            <a:endParaRPr lang="en-GB" sz="12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2D7BB0AE-46F6-4B3D-9224-D6257BB109DE}"/>
              </a:ext>
            </a:extLst>
          </p:cNvPr>
          <p:cNvSpPr txBox="1"/>
          <p:nvPr/>
        </p:nvSpPr>
        <p:spPr>
          <a:xfrm>
            <a:off x="611188" y="4998236"/>
            <a:ext cx="8015980" cy="830997"/>
          </a:xfrm>
          <a:prstGeom prst="rect">
            <a:avLst/>
          </a:prstGeom>
          <a:noFill/>
        </p:spPr>
        <p:txBody>
          <a:bodyPr wrap="square" lIns="91440" tIns="45720" rIns="91440" bIns="45720" rtlCol="0" anchor="t">
            <a:spAutoFit/>
          </a:bodyPr>
          <a:lstStyle/>
          <a:p>
            <a:r>
              <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Kurumların çalıştıkları alanı değerlendirip mevcut </a:t>
            </a:r>
            <a:r>
              <a:rPr lang="tr-TR" sz="1600" i="1"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çocuk ve yetişkin güvenliği </a:t>
            </a:r>
            <a:r>
              <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sorunları ile ilgili olarak </a:t>
            </a:r>
            <a:r>
              <a:rPr lang="tr-TR" sz="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çalıştıkları</a:t>
            </a:r>
            <a:r>
              <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ve en yüksek risk altında olan insanları dinlemesi gerekir. Kurumlar kendi </a:t>
            </a:r>
            <a:r>
              <a:rPr lang="tr-TR" sz="1600" i="1"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çocuk ve yetişkin güvenliği </a:t>
            </a:r>
            <a:r>
              <a:rPr lang="tr-TR"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eylemlerini planlayabilir.</a:t>
            </a:r>
            <a:endParaRPr lang="en-GB"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descr="A person standing on top of a sandy beach&#10;&#10;Description automatically generated">
            <a:extLst>
              <a:ext uri="{FF2B5EF4-FFF2-40B4-BE49-F238E27FC236}">
                <a16:creationId xmlns:a16="http://schemas.microsoft.com/office/drawing/2014/main" id="{344F36AA-BAAE-4C4F-B215-5A8020E211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8793" y="1724405"/>
            <a:ext cx="4354021" cy="2902681"/>
          </a:xfrm>
          <a:prstGeom prst="rect">
            <a:avLst/>
          </a:prstGeom>
        </p:spPr>
      </p:pic>
      <p:sp>
        <p:nvSpPr>
          <p:cNvPr id="4" name="TextBox 3">
            <a:extLst>
              <a:ext uri="{FF2B5EF4-FFF2-40B4-BE49-F238E27FC236}">
                <a16:creationId xmlns:a16="http://schemas.microsoft.com/office/drawing/2014/main" id="{51629923-788E-41A7-A4D9-FAABC189369B}"/>
              </a:ext>
            </a:extLst>
          </p:cNvPr>
          <p:cNvSpPr txBox="1"/>
          <p:nvPr/>
        </p:nvSpPr>
        <p:spPr>
          <a:xfrm>
            <a:off x="4178792" y="4627086"/>
            <a:ext cx="2471389" cy="276999"/>
          </a:xfrm>
          <a:prstGeom prst="rect">
            <a:avLst/>
          </a:prstGeom>
          <a:noFill/>
        </p:spPr>
        <p:txBody>
          <a:bodyPr wrap="square" lIns="91440" tIns="45720" rIns="91440" bIns="45720" rtlCol="0" anchor="t">
            <a:spAutoFit/>
          </a:bodyPr>
          <a:lstStyle/>
          <a:p>
            <a:r>
              <a:rPr lang="en-GB" sz="1200" dirty="0">
                <a:latin typeface="Open sans" panose="020B0606030504020204" pitchFamily="34" charset="0"/>
                <a:ea typeface="Open sans" panose="020B0606030504020204" pitchFamily="34" charset="0"/>
                <a:cs typeface="Open sans" panose="020B0606030504020204" pitchFamily="34" charset="0"/>
              </a:rPr>
              <a:t>Vincent </a:t>
            </a:r>
            <a:r>
              <a:rPr lang="en-GB" sz="1200" dirty="0" err="1">
                <a:latin typeface="Open sans" panose="020B0606030504020204" pitchFamily="34" charset="0"/>
                <a:ea typeface="Open sans" panose="020B0606030504020204" pitchFamily="34" charset="0"/>
                <a:cs typeface="Open sans" panose="020B0606030504020204" pitchFamily="34" charset="0"/>
              </a:rPr>
              <a:t>Haiges'in</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fotoğrafı</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5668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00516"/>
            <a:ext cx="8218488" cy="691200"/>
          </a:xfrm>
        </p:spPr>
        <p:txBody>
          <a:bodyPr/>
          <a:lstStyle/>
          <a:p>
            <a:r>
              <a:rPr lang="tr-TR" dirty="0">
                <a:latin typeface="Open sans" panose="020B0606030504020204" pitchFamily="34" charset="0"/>
                <a:ea typeface="Open sans" panose="020B0606030504020204" pitchFamily="34" charset="0"/>
                <a:cs typeface="Open sans" panose="020B0606030504020204" pitchFamily="34" charset="0"/>
              </a:rPr>
              <a:t>Sektör standartları</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611188" y="1291315"/>
            <a:ext cx="4156755" cy="4870813"/>
          </a:xfrm>
        </p:spPr>
        <p:txBody>
          <a:bodyPr vert="horz" lIns="0" tIns="0" rIns="0" bIns="0" rtlCol="0" anchor="t">
            <a:noAutofit/>
          </a:bodyPr>
          <a:lstStyle/>
          <a:p>
            <a:pPr marL="0" lvl="2" indent="0">
              <a:spcBef>
                <a:spcPts val="600"/>
              </a:spcBef>
              <a:buNone/>
            </a:pPr>
            <a:r>
              <a:rPr lang="tr-TR" sz="18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İnsani Yardım ve Kalkınma sektörü için bazı </a:t>
            </a:r>
            <a:r>
              <a:rPr lang="tr-TR" sz="18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çocuk ve yetişkin güvenliği standartları </a:t>
            </a:r>
            <a:r>
              <a:rPr lang="tr-TR" sz="18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bulunmaktadır. ​</a:t>
            </a:r>
          </a:p>
          <a:p>
            <a:pPr marL="0" lvl="2" indent="0">
              <a:spcBef>
                <a:spcPts val="600"/>
              </a:spcBef>
              <a:buNone/>
            </a:pPr>
            <a:r>
              <a:rPr lang="tr-TR" sz="18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Bu standartlar bir kurumun güvenli bir şekilde çalışması için nelerin gerektiğini belirlemekte ve tanımlamaktadır.​</a:t>
            </a:r>
          </a:p>
          <a:p>
            <a:pPr marL="0" lvl="2" indent="0">
              <a:spcBef>
                <a:spcPts val="600"/>
              </a:spcBef>
              <a:buNone/>
            </a:pPr>
            <a:r>
              <a:rPr lang="tr-TR" sz="18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Standartlar kurumların topluluklara karşı hesap verebilir olmasını sağlayan iyi ve kaliteli programlar oluşturmalarına yardımcı olmaktadır.​</a:t>
            </a:r>
          </a:p>
          <a:p>
            <a:pPr marL="0" lvl="2" indent="0">
              <a:spcBef>
                <a:spcPts val="600"/>
              </a:spcBef>
              <a:buNone/>
            </a:pPr>
            <a:r>
              <a:rPr lang="tr-TR" sz="18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Donörler sıklıkla kurumların belli standartlara sahip olmasını ve onlara fon sağlayabilmek için kapasitelerinin güçlenmesini gerekli kılmaktadır.</a:t>
            </a:r>
            <a:endParaRPr lang="en-GB" sz="18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7" y="6270987"/>
            <a:ext cx="3558042" cy="386497"/>
          </a:xfrm>
        </p:spPr>
        <p:txBody>
          <a:bodyPr/>
          <a:lstStyle/>
          <a:p>
            <a:fld id="{4FD9013D-92AD-C643-96A8-EBFE9D29F7C2}" type="slidenum">
              <a:rPr lang="en-US" smtClean="0">
                <a:latin typeface="Helvetica Light"/>
              </a:rPr>
              <a:pPr/>
              <a:t>8</a:t>
            </a:fld>
            <a:r>
              <a:rPr lang="hu-HU" dirty="0">
                <a:latin typeface="Helvetica Light"/>
              </a:rPr>
              <a:t> </a:t>
            </a:r>
            <a:r>
              <a:rPr lang="en-GB" dirty="0">
                <a:latin typeface="Open sans" panose="020B0606030504020204" pitchFamily="34" charset="0"/>
                <a:ea typeface="Open sans" panose="020B0606030504020204" pitchFamily="34" charset="0"/>
                <a:cs typeface="Open sans" panose="020B0606030504020204" pitchFamily="34" charset="0"/>
              </a:rPr>
              <a:t>|</a:t>
            </a:r>
            <a:r>
              <a:rPr lang="en-US" dirty="0">
                <a:latin typeface="Helvetica Light"/>
              </a:rPr>
              <a:t> </a:t>
            </a:r>
            <a:r>
              <a:rPr lang="en-GB" dirty="0" err="1">
                <a:latin typeface="Helvetica Light"/>
              </a:rPr>
              <a:t>Çocuk</a:t>
            </a:r>
            <a:r>
              <a:rPr lang="en-GB" dirty="0">
                <a:latin typeface="Helvetica Light"/>
              </a:rPr>
              <a:t> </a:t>
            </a:r>
            <a:r>
              <a:rPr lang="en-GB" dirty="0" err="1">
                <a:latin typeface="Helvetica Light"/>
              </a:rPr>
              <a:t>ve</a:t>
            </a:r>
            <a:r>
              <a:rPr lang="en-GB" dirty="0">
                <a:latin typeface="Helvetica Light"/>
              </a:rPr>
              <a:t> </a:t>
            </a:r>
            <a:r>
              <a:rPr lang="en-GB" dirty="0" err="1">
                <a:latin typeface="Helvetica Light"/>
              </a:rPr>
              <a:t>Yetişkin</a:t>
            </a:r>
            <a:r>
              <a:rPr lang="en-GB" dirty="0">
                <a:latin typeface="Helvetica Light"/>
              </a:rPr>
              <a:t> </a:t>
            </a:r>
            <a:r>
              <a:rPr lang="en-GB" dirty="0" err="1">
                <a:latin typeface="Helvetica Light"/>
              </a:rPr>
              <a:t>Güvenliği</a:t>
            </a:r>
            <a:r>
              <a:rPr lang="en-GB" dirty="0">
                <a:latin typeface="Helvetica Light"/>
              </a:rPr>
              <a:t> </a:t>
            </a:r>
            <a:r>
              <a:rPr lang="en-GB" dirty="0" err="1">
                <a:latin typeface="Helvetica Light"/>
              </a:rPr>
              <a:t>Yolculuğu</a:t>
            </a:r>
            <a:endParaRPr lang="en-GB" dirty="0">
              <a:latin typeface="Helvetica Light"/>
            </a:endParaRPr>
          </a:p>
        </p:txBody>
      </p:sp>
      <p:sp>
        <p:nvSpPr>
          <p:cNvPr id="3" name="Hexagon 10" descr="Small child looking out from behind a gate.">
            <a:extLst>
              <a:ext uri="{FF2B5EF4-FFF2-40B4-BE49-F238E27FC236}">
                <a16:creationId xmlns:a16="http://schemas.microsoft.com/office/drawing/2014/main" id="{01F2BDD7-6CFA-43E1-8BCA-6244C4B45E70}"/>
              </a:ext>
              <a:ext uri="{C183D7F6-B498-43B3-948B-1728B52AA6E4}">
                <adec:decorative xmlns:adec="http://schemas.microsoft.com/office/drawing/2017/decorative" val="0"/>
              </a:ext>
            </a:extLst>
          </p:cNvPr>
          <p:cNvSpPr>
            <a:spLocks noChangeAspect="1"/>
          </p:cNvSpPr>
          <p:nvPr/>
        </p:nvSpPr>
        <p:spPr>
          <a:xfrm rot="5400000">
            <a:off x="4775055" y="1673378"/>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cstate="screen">
              <a:extLst>
                <a:ext uri="{28A0092B-C50C-407E-A947-70E740481C1C}">
                  <a14:useLocalDpi xmlns:a14="http://schemas.microsoft.com/office/drawing/2010/main"/>
                </a:ext>
              </a:extLst>
            </a:blip>
            <a:srcRect/>
            <a:stretch>
              <a:fillRect b="551"/>
            </a:stretch>
          </a:blipFill>
          <a:ln w="2063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Tree>
    <p:extLst>
      <p:ext uri="{BB962C8B-B14F-4D97-AF65-F5344CB8AC3E}">
        <p14:creationId xmlns:p14="http://schemas.microsoft.com/office/powerpoint/2010/main" val="68569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tr-TR" dirty="0">
                <a:latin typeface="Open sans" panose="020B0606030504020204" pitchFamily="34" charset="0"/>
                <a:ea typeface="Open sans" panose="020B0606030504020204" pitchFamily="34" charset="0"/>
                <a:cs typeface="Open sans" panose="020B0606030504020204" pitchFamily="34" charset="0"/>
              </a:rPr>
              <a:t>Global sektör standartları</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idx="1"/>
          </p:nvPr>
        </p:nvSpPr>
        <p:spPr>
          <a:xfrm>
            <a:off x="614606" y="1322804"/>
            <a:ext cx="7911020" cy="4475200"/>
          </a:xfrm>
        </p:spPr>
        <p:txBody>
          <a:bodyPr vert="horz" lIns="0" tIns="0" rIns="0" bIns="0" rtlCol="0" anchor="t">
            <a:noAutofit/>
          </a:bodyPr>
          <a:lstStyle/>
          <a:p>
            <a:pPr lvl="2">
              <a:lnSpc>
                <a:spcPct val="150000"/>
              </a:lnSpc>
            </a:pPr>
            <a:r>
              <a:rPr lang="tr-TR" sz="1800" u="sng" dirty="0">
                <a:solidFill>
                  <a:schemeClr val="accent2"/>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Kalkınma İşbirliği ve İnsani Yardımda Cinsel Sömürü, İstismar ve Tacizin Önlenmesi Hakkında DAC Tavsiyesi (bağlantı İngilizce kaynağa yönlendirir)</a:t>
            </a:r>
            <a:endPar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endParaRPr>
          </a:p>
          <a:p>
            <a:pPr lvl="2">
              <a:lnSpc>
                <a:spcPct val="150000"/>
              </a:lnSpc>
            </a:pPr>
            <a:r>
              <a:rPr lang="tr-TR" sz="1800" u="sng" dirty="0">
                <a:solidFill>
                  <a:schemeClr val="accent2"/>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Kendi Personeli Tarafından Cinsel Sömürü ve İstismardan Korumak için </a:t>
            </a:r>
            <a:r>
              <a:rPr lang="tr-TR" sz="1800" u="sng" dirty="0">
                <a:solidFill>
                  <a:schemeClr val="accent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Kurumlar Arası Daimi Komite Minimum Çalışma Standartları (CSİK)</a:t>
            </a:r>
            <a:endParaRPr lang="en-GB" sz="1800" u="sng"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lvl="2">
              <a:lnSpc>
                <a:spcPct val="150000"/>
              </a:lnSpc>
            </a:pPr>
            <a:r>
              <a:rPr lang="tr-TR" sz="1800" dirty="0">
                <a:latin typeface="Open sans" panose="020B0606030504020204" pitchFamily="34" charset="0"/>
                <a:ea typeface="Open sans" panose="020B0606030504020204" pitchFamily="34" charset="0"/>
                <a:cs typeface="Open sans" panose="020B0606030504020204" pitchFamily="34" charset="0"/>
                <a:hlinkClick r:id="rId5"/>
              </a:rPr>
              <a:t>Temel Kalite ve Hesap Verebilirlik İnsani Yardım Standardı</a:t>
            </a:r>
            <a:r>
              <a:rPr lang="en-US" sz="1800" dirty="0">
                <a:latin typeface="Open sans" panose="020B0606030504020204" pitchFamily="34" charset="0"/>
                <a:ea typeface="Open sans" panose="020B0606030504020204" pitchFamily="34" charset="0"/>
                <a:cs typeface="Open sans" panose="020B0606030504020204" pitchFamily="34" charset="0"/>
              </a:rPr>
              <a:t> </a:t>
            </a:r>
            <a:endParaRPr lang="en-GB" sz="1800" dirty="0">
              <a:latin typeface="Open sans" panose="020B0606030504020204" pitchFamily="34" charset="0"/>
              <a:ea typeface="Open sans" panose="020B0606030504020204" pitchFamily="34" charset="0"/>
              <a:cs typeface="Open sans" panose="020B0606030504020204" pitchFamily="34" charset="0"/>
            </a:endParaRPr>
          </a:p>
          <a:p>
            <a:pPr lvl="2">
              <a:lnSpc>
                <a:spcPct val="150000"/>
              </a:lnSpc>
            </a:pPr>
            <a:r>
              <a:rPr lang="tr-TR" sz="1800" dirty="0">
                <a:latin typeface="Open sans" panose="020B0606030504020204" pitchFamily="34" charset="0"/>
                <a:ea typeface="Open sans" panose="020B0606030504020204" pitchFamily="34" charset="0"/>
                <a:cs typeface="Open sans" panose="020B0606030504020204" pitchFamily="34" charset="0"/>
                <a:hlinkClick r:id="rId6"/>
              </a:rPr>
              <a:t>Çocuk Güvenliği Standartları </a:t>
            </a:r>
            <a:r>
              <a:rPr lang="tr-TR" sz="1800" dirty="0">
                <a:solidFill>
                  <a:srgbClr val="4D4F53"/>
                </a:solidFill>
                <a:latin typeface="Open sans" panose="020B0606030504020204" pitchFamily="34" charset="0"/>
                <a:ea typeface="Open sans" panose="020B0606030504020204" pitchFamily="34" charset="0"/>
                <a:cs typeface="Open sans" panose="020B0606030504020204" pitchFamily="34" charset="0"/>
                <a:hlinkClick r:id="rId6"/>
              </a:rPr>
              <a:t>(bağlantı İngilizce kaynağa yönlendirir)</a:t>
            </a:r>
            <a:endParaRPr lang="tr-TR" sz="1800" dirty="0">
              <a:solidFill>
                <a:srgbClr val="4D4F53"/>
              </a:solidFill>
              <a:latin typeface="Open sans" panose="020B0606030504020204" pitchFamily="34" charset="0"/>
              <a:ea typeface="Open sans" panose="020B0606030504020204" pitchFamily="34" charset="0"/>
              <a:cs typeface="Open sans" panose="020B0606030504020204" pitchFamily="34" charset="0"/>
            </a:endParaRPr>
          </a:p>
          <a:p>
            <a:pPr lvl="2">
              <a:lnSpc>
                <a:spcPct val="150000"/>
              </a:lnSpc>
            </a:pPr>
            <a:r>
              <a:rPr lang="tr" sz="1800" dirty="0">
                <a:latin typeface="Open sans" panose="020B0606030504020204" pitchFamily="34" charset="0"/>
                <a:ea typeface="Open sans" panose="020B0606030504020204" pitchFamily="34" charset="0"/>
                <a:cs typeface="Open sans" panose="020B0606030504020204" pitchFamily="34" charset="0"/>
                <a:hlinkClick r:id="rId7"/>
              </a:rPr>
              <a:t>Çalışma Yaşamında Şiddet ve Tacizin Ortadan Kaldırılmasına İlişkin Sözleşme</a:t>
            </a: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342900" lvl="2" indent="-342900">
              <a:lnSpc>
                <a:spcPct val="150000"/>
              </a:lnSpc>
              <a:buAutoNum type="arabicPeriod"/>
            </a:pPr>
            <a:endParaRPr lang="en-GB" sz="1800"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7" y="6291943"/>
            <a:ext cx="3960813" cy="310457"/>
          </a:xfrm>
        </p:spPr>
        <p:txBody>
          <a:bodyPr/>
          <a:lstStyle/>
          <a:p>
            <a:fld id="{4FD9013D-92AD-C643-96A8-EBFE9D29F7C2}" type="slidenum">
              <a:rPr lang="en-US" smtClean="0">
                <a:latin typeface="Open sans" panose="020B0606030504020204" pitchFamily="34" charset="0"/>
                <a:ea typeface="Open sans" panose="020B0606030504020204" pitchFamily="34" charset="0"/>
                <a:cs typeface="Open sans" panose="020B0606030504020204" pitchFamily="34" charset="0"/>
              </a:rPr>
              <a:pPr/>
              <a:t>9</a:t>
            </a:fld>
            <a:r>
              <a:rPr lang="en-US"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solidFill>
                  <a:srgbClr val="283A51"/>
                </a:solidFill>
                <a:latin typeface="Open sans" panose="020B0606030504020204" pitchFamily="34" charset="0"/>
                <a:ea typeface="Open sans" panose="020B0606030504020204" pitchFamily="34" charset="0"/>
                <a:cs typeface="Open sans" panose="020B0606030504020204" pitchFamily="34" charset="0"/>
              </a:rPr>
              <a:t>Çocuk</a:t>
            </a:r>
            <a:r>
              <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rgbClr val="283A51"/>
                </a:solidFill>
                <a:latin typeface="Open sans" panose="020B0606030504020204" pitchFamily="34" charset="0"/>
                <a:ea typeface="Open sans" panose="020B0606030504020204" pitchFamily="34" charset="0"/>
                <a:cs typeface="Open sans" panose="020B0606030504020204" pitchFamily="34" charset="0"/>
              </a:rPr>
              <a:t>ve</a:t>
            </a:r>
            <a:r>
              <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rgbClr val="283A51"/>
                </a:solidFill>
                <a:latin typeface="Open sans" panose="020B0606030504020204" pitchFamily="34" charset="0"/>
                <a:ea typeface="Open sans" panose="020B0606030504020204" pitchFamily="34" charset="0"/>
                <a:cs typeface="Open sans" panose="020B0606030504020204" pitchFamily="34" charset="0"/>
              </a:rPr>
              <a:t>Yetişkin</a:t>
            </a:r>
            <a:r>
              <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rgbClr val="283A51"/>
                </a:solidFill>
                <a:latin typeface="Open sans" panose="020B0606030504020204" pitchFamily="34" charset="0"/>
                <a:ea typeface="Open sans" panose="020B0606030504020204" pitchFamily="34" charset="0"/>
                <a:cs typeface="Open sans" panose="020B0606030504020204" pitchFamily="34" charset="0"/>
              </a:rPr>
              <a:t>Güvenliği</a:t>
            </a:r>
            <a:r>
              <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rgbClr val="283A51"/>
                </a:solidFill>
                <a:latin typeface="Open sans" panose="020B0606030504020204" pitchFamily="34" charset="0"/>
                <a:ea typeface="Open sans" panose="020B0606030504020204" pitchFamily="34" charset="0"/>
                <a:cs typeface="Open sans" panose="020B0606030504020204" pitchFamily="34" charset="0"/>
              </a:rPr>
              <a:t>Yolculuğu</a:t>
            </a:r>
            <a:endParaRPr lang="en-GB" dirty="0">
              <a:solidFill>
                <a:srgbClr val="283A51"/>
              </a:solidFill>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20418636"/>
      </p:ext>
    </p:extLst>
  </p:cSld>
  <p:clrMapOvr>
    <a:masterClrMapping/>
  </p:clrMapOvr>
</p:sld>
</file>

<file path=ppt/theme/theme1.xml><?xml version="1.0" encoding="utf-8"?>
<a:theme xmlns:a="http://schemas.openxmlformats.org/drawingml/2006/main" name="GEC_UKaid_template_newlogos3">
  <a:themeElements>
    <a:clrScheme name="Custom 3">
      <a:dk1>
        <a:srgbClr val="4D4F53"/>
      </a:dk1>
      <a:lt1>
        <a:srgbClr val="FFFFFF"/>
      </a:lt1>
      <a:dk2>
        <a:srgbClr val="283A51"/>
      </a:dk2>
      <a:lt2>
        <a:srgbClr val="FFFFFF"/>
      </a:lt2>
      <a:accent1>
        <a:srgbClr val="54BF9E"/>
      </a:accent1>
      <a:accent2>
        <a:srgbClr val="A2973F"/>
      </a:accent2>
      <a:accent3>
        <a:srgbClr val="283A51"/>
      </a:accent3>
      <a:accent4>
        <a:srgbClr val="ECCF3E"/>
      </a:accent4>
      <a:accent5>
        <a:srgbClr val="178480"/>
      </a:accent5>
      <a:accent6>
        <a:srgbClr val="ADBC83"/>
      </a:accent6>
      <a:hlink>
        <a:srgbClr val="A49629"/>
      </a:hlink>
      <a:folHlink>
        <a:srgbClr val="00397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a:spPr>
      <a:bodyPr lIns="0" tIns="0" rIns="0" bIns="0"/>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01E6F386F37644866B2A98150CFD6D" ma:contentTypeVersion="17" ma:contentTypeDescription="Create a new document." ma:contentTypeScope="" ma:versionID="2159a9bc326b70d6c42eb7d2dcb07e55">
  <xsd:schema xmlns:xsd="http://www.w3.org/2001/XMLSchema" xmlns:xs="http://www.w3.org/2001/XMLSchema" xmlns:p="http://schemas.microsoft.com/office/2006/metadata/properties" xmlns:ns2="84d44595-9231-4c82-b388-a3820e337999" xmlns:ns3="9040c2c3-1fb3-4552-8054-4e0ddb043d17" targetNamespace="http://schemas.microsoft.com/office/2006/metadata/properties" ma:root="true" ma:fieldsID="ad2560e57a51c80238ce7419e20a838a" ns2:_="" ns3:_="">
    <xsd:import namespace="84d44595-9231-4c82-b388-a3820e337999"/>
    <xsd:import namespace="9040c2c3-1fb3-4552-8054-4e0ddb043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Number"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44595-9231-4c82-b388-a3820e3379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bf3dc9c-c6b7-41ad-adf6-a4f87a8b2c3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Number" ma:index="20" nillable="true" ma:displayName="Number" ma:format="Dropdown" ma:internalName="Number" ma:percentage="FALSE">
      <xsd:simpleType>
        <xsd:restriction base="dms:Number"/>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40c2c3-1fb3-4552-8054-4e0ddb043d1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0675ca6-b40e-4878-b28a-57e037c6e85e}" ma:internalName="TaxCatchAll" ma:showField="CatchAllData" ma:web="9040c2c3-1fb3-4552-8054-4e0ddb043d1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040c2c3-1fb3-4552-8054-4e0ddb043d17" xsi:nil="true"/>
    <lcf76f155ced4ddcb4097134ff3c332f xmlns="84d44595-9231-4c82-b388-a3820e337999">
      <Terms xmlns="http://schemas.microsoft.com/office/infopath/2007/PartnerControls"/>
    </lcf76f155ced4ddcb4097134ff3c332f>
    <Number xmlns="84d44595-9231-4c82-b388-a3820e337999" xsi:nil="true"/>
  </documentManagement>
</p:properties>
</file>

<file path=customXml/itemProps1.xml><?xml version="1.0" encoding="utf-8"?>
<ds:datastoreItem xmlns:ds="http://schemas.openxmlformats.org/officeDocument/2006/customXml" ds:itemID="{FF82C7FC-B98A-449D-86A5-62290A1F07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d44595-9231-4c82-b388-a3820e337999"/>
    <ds:schemaRef ds:uri="9040c2c3-1fb3-4552-8054-4e0ddb043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BA4531-45CC-4F92-ABEF-967ED559898B}">
  <ds:schemaRefs>
    <ds:schemaRef ds:uri="http://schemas.microsoft.com/sharepoint/v3/contenttype/forms"/>
  </ds:schemaRefs>
</ds:datastoreItem>
</file>

<file path=customXml/itemProps3.xml><?xml version="1.0" encoding="utf-8"?>
<ds:datastoreItem xmlns:ds="http://schemas.openxmlformats.org/officeDocument/2006/customXml" ds:itemID="{3FB57D24-3743-4DAD-8F6E-7E422895CA7A}">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terms/"/>
    <ds:schemaRef ds:uri="84d44595-9231-4c82-b388-a3820e337999"/>
    <ds:schemaRef ds:uri="http://purl.org/dc/dcmitype/"/>
    <ds:schemaRef ds:uri="9040c2c3-1fb3-4552-8054-4e0ddb043d1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193</TotalTime>
  <Words>3558</Words>
  <Application>Microsoft Office PowerPoint</Application>
  <PresentationFormat>On-screen Show (4:3)</PresentationFormat>
  <Paragraphs>271</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Helvetica</vt:lpstr>
      <vt:lpstr>Helvetica Light</vt:lpstr>
      <vt:lpstr>Open sans</vt:lpstr>
      <vt:lpstr>GEC_UKaid_template_newlogos3</vt:lpstr>
      <vt:lpstr>PowerPoint Presentation</vt:lpstr>
      <vt:lpstr>Bu sunumun kapsamı:</vt:lpstr>
      <vt:lpstr>Yolculuğun ilk kısmı…</vt:lpstr>
      <vt:lpstr>1. Çocuk ve yetişkin güvenliği nedir?</vt:lpstr>
      <vt:lpstr>1. Çocuk ve Yetişkin Güvenliği nedir?​</vt:lpstr>
      <vt:lpstr>Çocuk ve yetişkin güvenliğinin yakın tarihi</vt:lpstr>
      <vt:lpstr>Cinsel Sömürü, İstismar ve Cinsel Taciz (CSİT) ve diğer çocuk ve yetişkin güvenliği sorunları nerede ortaya çıkıyor?</vt:lpstr>
      <vt:lpstr>Sektör standartları</vt:lpstr>
      <vt:lpstr>Global sektör standartları</vt:lpstr>
      <vt:lpstr>Yolculuğun ikinci kısmı…</vt:lpstr>
      <vt:lpstr>2. Çocuk ve yetişkin güvenliği nasıl değerlendirilir?</vt:lpstr>
      <vt:lpstr>2. Çocuk ve yetişkin güvenliği nasıl planlanır?</vt:lpstr>
      <vt:lpstr>Kurumsal çocuk ve yetişkin güvenliği riskleri</vt:lpstr>
      <vt:lpstr>Kurumsal çocuk ve yetişkin güvenliği riskleri​</vt:lpstr>
      <vt:lpstr>Yolculuğun üçüncü kısmı…</vt:lpstr>
      <vt:lpstr>3. Çocuk ve yetişkin güvenliği için neler gereklidir?​</vt:lpstr>
      <vt:lpstr>3. Çocuk ve yetişkin güvenliği için neler gereklidir?</vt:lpstr>
      <vt:lpstr>3. Çocuk ve yetişkin güvenliği için neler gereklidir?</vt:lpstr>
      <vt:lpstr>3. Çocuk ve yetişkin güvenliği için neler gereklidir?</vt:lpstr>
      <vt:lpstr>   3. Çocuk ve yetişkin güvenliği için neler gereklidir?​ ​</vt:lpstr>
      <vt:lpstr>3. Çocuk ve yetişkin güvenliği için neler gereklidir?​ ​</vt:lpstr>
      <vt:lpstr>3. Çocuk ve yetişkin güvenliği için neler gereklidir?​</vt:lpstr>
      <vt:lpstr>3. Çocuk ve yetişkin güvenliği için neler gereklidir?​</vt:lpstr>
      <vt:lpstr>3. Çocuk ve yetişkin güvenliği için neler gereklidir?</vt:lpstr>
      <vt:lpstr>3. Çocuk ve yetişkin güvenliği için neler gereklidir?​ </vt:lpstr>
      <vt:lpstr>3. Çocuk ve yetişkin güvenliği için neler gereklidir?</vt:lpstr>
      <vt:lpstr>3. Çocuk ve yetişkin güvenliği için neler gereklidir?</vt:lpstr>
      <vt:lpstr>3. Çocuk ve yetişkin güvenliği için neler gereklidir?</vt:lpstr>
      <vt:lpstr>Yolculuğun dördüncü kısmı…</vt:lpstr>
      <vt:lpstr>4. Bir sorun olduğunda ne yapılmalıdır?</vt:lpstr>
      <vt:lpstr>4. Bir sorun olduğunda ne yapılmalıdır?</vt:lpstr>
      <vt:lpstr>4. Bir sorun olduğunda ne yapılmalıdır?</vt:lpstr>
      <vt:lpstr>4. Bir sorun olduğunda ne yapılmalıdır?</vt:lpstr>
      <vt:lpstr>4. Bir sorun olduğunda ne yapılmalıdır?</vt:lpstr>
      <vt:lpstr>4. Bir sorun olduğunda ne yapılmalıdır?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Kyra Dawson</dc:creator>
  <cp:lastModifiedBy>Zsófia KARETKA</cp:lastModifiedBy>
  <cp:revision>243</cp:revision>
  <cp:lastPrinted>2012-06-18T09:17:19Z</cp:lastPrinted>
  <dcterms:created xsi:type="dcterms:W3CDTF">2018-02-22T16:13:53Z</dcterms:created>
  <dcterms:modified xsi:type="dcterms:W3CDTF">2023-10-30T15:43:21Z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0x0101001E01E6F386F37644866B2A98150CFD6D</vt:lpwstr>
  </property>
  <property fmtid="{D5CDD505-2E9C-101B-9397-08002B2CF9AE}" pid="3" name="MediaServiceImageTags">
    <vt:lpwstr/>
  </property>
</Properties>
</file>