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58" r:id="rId5"/>
    <p:sldId id="259" r:id="rId6"/>
    <p:sldId id="260" r:id="rId7"/>
    <p:sldId id="261" r:id="rId8"/>
    <p:sldId id="262" r:id="rId9"/>
    <p:sldId id="263" r:id="rId10"/>
    <p:sldId id="265" r:id="rId11"/>
    <p:sldId id="267" r:id="rId12"/>
    <p:sldId id="284" r:id="rId13"/>
    <p:sldId id="268" r:id="rId14"/>
    <p:sldId id="269" r:id="rId15"/>
    <p:sldId id="270" r:id="rId16"/>
    <p:sldId id="271" r:id="rId17"/>
    <p:sldId id="272" r:id="rId18"/>
    <p:sldId id="273" r:id="rId19"/>
    <p:sldId id="285" r:id="rId20"/>
    <p:sldId id="275" r:id="rId21"/>
    <p:sldId id="276" r:id="rId22"/>
    <p:sldId id="277" r:id="rId23"/>
    <p:sldId id="278" r:id="rId24"/>
    <p:sldId id="279" r:id="rId25"/>
    <p:sldId id="280" r:id="rId26"/>
    <p:sldId id="282" r:id="rId27"/>
    <p:sldId id="281" r:id="rId28"/>
    <p:sldId id="283" r:id="rId29"/>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59"/>
    <p:restoredTop sz="94663"/>
  </p:normalViewPr>
  <p:slideViewPr>
    <p:cSldViewPr snapToGrid="0" snapToObjects="1">
      <p:cViewPr varScale="1">
        <p:scale>
          <a:sx n="72" d="100"/>
          <a:sy n="72" d="100"/>
        </p:scale>
        <p:origin x="2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35527-6D16-7B47-AB29-8597027CA8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a:extLst>
              <a:ext uri="{FF2B5EF4-FFF2-40B4-BE49-F238E27FC236}">
                <a16:creationId xmlns:a16="http://schemas.microsoft.com/office/drawing/2014/main" id="{EB7373A0-C59E-B64E-877E-0835111FA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GT"/>
          </a:p>
        </p:txBody>
      </p:sp>
      <p:sp>
        <p:nvSpPr>
          <p:cNvPr id="4" name="Marcador de fecha 3">
            <a:extLst>
              <a:ext uri="{FF2B5EF4-FFF2-40B4-BE49-F238E27FC236}">
                <a16:creationId xmlns:a16="http://schemas.microsoft.com/office/drawing/2014/main" id="{CCBC66E6-3FF4-8F4E-BA43-42617564C681}"/>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E3817D75-E7DE-CF46-AD5A-7F3BFD77FF4D}"/>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93F4239-2EDA-F14B-ADEF-1C4E87E01692}"/>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283832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8A7B55-5752-8E48-88B5-A6BBEED7DDCD}"/>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F57882D7-E1F6-7344-A1C7-B8784497A5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73D0EE3C-27A3-BD4F-9D22-10ABC159ECB1}"/>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AB8C3B85-65BD-E14E-B953-7B637A5AEC4D}"/>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428487-CD42-A74B-BB67-4BB4F7054B19}"/>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41237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E819254-26CA-0745-92B1-CA864758E76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35621E5C-42D8-3645-B4F8-76AF03F02E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20AEB3BC-244E-D647-BD03-7BA77231FEC3}"/>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50E9D369-4E42-8245-B4DC-6C8FFCA522FA}"/>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901CFEDB-661E-BB4B-8077-E9943F622E68}"/>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119962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78120-793D-A14F-8489-4325AF573849}"/>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4B49B328-D2A4-0D4A-A0D2-593541AB834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4B9E57B2-E521-AB44-96C8-0C8995086F5A}"/>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A978DA84-4D10-9E44-A502-B50FCD94C4FD}"/>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977F1011-C149-3742-A437-3DF1D29F87FA}"/>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93511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F2551-0012-F448-ADAD-87CAC2B383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80240B8C-29B7-9740-B2EA-019CACEF46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3B0A50-14CF-1C4F-A51D-8965C55E8201}"/>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3D6DFE5F-0817-E34C-A53A-3D622C0C034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5CF3290C-DE76-4646-BAFF-8BB32B87E169}"/>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281626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1012B-F241-4D47-97A4-97CEAEE90653}"/>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C58259BC-84D2-3A45-A404-46F46BC1D00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a:extLst>
              <a:ext uri="{FF2B5EF4-FFF2-40B4-BE49-F238E27FC236}">
                <a16:creationId xmlns:a16="http://schemas.microsoft.com/office/drawing/2014/main" id="{16AAD540-A9BB-F544-9E31-33940C91B0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a:extLst>
              <a:ext uri="{FF2B5EF4-FFF2-40B4-BE49-F238E27FC236}">
                <a16:creationId xmlns:a16="http://schemas.microsoft.com/office/drawing/2014/main" id="{9428BB0C-7915-4440-87E1-CE926032A58B}"/>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6" name="Marcador de pie de página 5">
            <a:extLst>
              <a:ext uri="{FF2B5EF4-FFF2-40B4-BE49-F238E27FC236}">
                <a16:creationId xmlns:a16="http://schemas.microsoft.com/office/drawing/2014/main" id="{6EB5C5D9-1971-CE4F-BB12-3EDBBDE0C198}"/>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81A32AFF-C028-4A4D-A398-EA7752A95919}"/>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288418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16C36-D579-1143-9D7F-58B269A502E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5A9DFDEE-2EF2-1B49-9419-DAEEC0B68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910BE41-AAD7-FC48-A1B1-2404DC7B32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a:extLst>
              <a:ext uri="{FF2B5EF4-FFF2-40B4-BE49-F238E27FC236}">
                <a16:creationId xmlns:a16="http://schemas.microsoft.com/office/drawing/2014/main" id="{C676DEEA-73A6-CA4C-8241-4E715C081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CBE5C93-9269-6344-A573-4532AB8BCC0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a:extLst>
              <a:ext uri="{FF2B5EF4-FFF2-40B4-BE49-F238E27FC236}">
                <a16:creationId xmlns:a16="http://schemas.microsoft.com/office/drawing/2014/main" id="{1931ED00-AF84-7848-8B86-623BF8461DB1}"/>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8" name="Marcador de pie de página 7">
            <a:extLst>
              <a:ext uri="{FF2B5EF4-FFF2-40B4-BE49-F238E27FC236}">
                <a16:creationId xmlns:a16="http://schemas.microsoft.com/office/drawing/2014/main" id="{D4795764-F38D-934C-A3FF-016AC56F0074}"/>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ABA95A0-E0DC-5747-87D6-FD8AB54194A9}"/>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153747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F6A5E-3697-504D-8444-4101F2DA9255}"/>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fecha 2">
            <a:extLst>
              <a:ext uri="{FF2B5EF4-FFF2-40B4-BE49-F238E27FC236}">
                <a16:creationId xmlns:a16="http://schemas.microsoft.com/office/drawing/2014/main" id="{47A7BFE3-AA7C-034D-BD1D-3B0F94BE570D}"/>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4" name="Marcador de pie de página 3">
            <a:extLst>
              <a:ext uri="{FF2B5EF4-FFF2-40B4-BE49-F238E27FC236}">
                <a16:creationId xmlns:a16="http://schemas.microsoft.com/office/drawing/2014/main" id="{A0359FEA-CFA5-FE4A-B41F-2CDBBA4E9D48}"/>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A1350577-3CBF-7F48-81E4-7C8C77450D3F}"/>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96038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21F13D8-EF30-AB49-BF24-6DE4F6993746}"/>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3" name="Marcador de pie de página 2">
            <a:extLst>
              <a:ext uri="{FF2B5EF4-FFF2-40B4-BE49-F238E27FC236}">
                <a16:creationId xmlns:a16="http://schemas.microsoft.com/office/drawing/2014/main" id="{D6C947BC-2448-F845-93A9-C5C42C6430F7}"/>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E0031171-347F-364E-8202-EAF51BC10F6B}"/>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1031751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AFF008-DB79-1A4E-80D2-E69365D365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34F41059-BCD9-074F-B431-6EFB44F91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a:extLst>
              <a:ext uri="{FF2B5EF4-FFF2-40B4-BE49-F238E27FC236}">
                <a16:creationId xmlns:a16="http://schemas.microsoft.com/office/drawing/2014/main" id="{4B3B53F1-6E92-C649-BC1A-8296FA9FE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29249A8-8F4C-3B43-8A34-F5697FF7A86D}"/>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6" name="Marcador de pie de página 5">
            <a:extLst>
              <a:ext uri="{FF2B5EF4-FFF2-40B4-BE49-F238E27FC236}">
                <a16:creationId xmlns:a16="http://schemas.microsoft.com/office/drawing/2014/main" id="{8966AA00-93AB-E54E-B2A0-3BA3278AEA98}"/>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FAC952D-6F75-A143-957B-59DAF0722BDF}"/>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393130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57F77D-F365-924E-AC45-AACC6F67A6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a:extLst>
              <a:ext uri="{FF2B5EF4-FFF2-40B4-BE49-F238E27FC236}">
                <a16:creationId xmlns:a16="http://schemas.microsoft.com/office/drawing/2014/main" id="{7D3EE57C-3AE7-6844-A3AA-E0BD6EFF52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A7E0DF78-9A5D-124D-B36B-F60BB4D2D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21FD97-E995-3C40-962D-D02E33AA2FB0}"/>
              </a:ext>
            </a:extLst>
          </p:cNvPr>
          <p:cNvSpPr>
            <a:spLocks noGrp="1"/>
          </p:cNvSpPr>
          <p:nvPr>
            <p:ph type="dt" sz="half" idx="10"/>
          </p:nvPr>
        </p:nvSpPr>
        <p:spPr/>
        <p:txBody>
          <a:bodyPr/>
          <a:lstStyle/>
          <a:p>
            <a:fld id="{DC7C2F6F-5FBE-7D4C-B558-24F9DEA91CCD}" type="datetimeFigureOut">
              <a:rPr lang="es-GT" smtClean="0"/>
              <a:t>16/06/2021</a:t>
            </a:fld>
            <a:endParaRPr lang="es-GT"/>
          </a:p>
        </p:txBody>
      </p:sp>
      <p:sp>
        <p:nvSpPr>
          <p:cNvPr id="6" name="Marcador de pie de página 5">
            <a:extLst>
              <a:ext uri="{FF2B5EF4-FFF2-40B4-BE49-F238E27FC236}">
                <a16:creationId xmlns:a16="http://schemas.microsoft.com/office/drawing/2014/main" id="{918C24A9-721E-7641-8BB0-046C5C8B396A}"/>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3D6CEEF6-3446-EC45-A594-7FF494726D63}"/>
              </a:ext>
            </a:extLst>
          </p:cNvPr>
          <p:cNvSpPr>
            <a:spLocks noGrp="1"/>
          </p:cNvSpPr>
          <p:nvPr>
            <p:ph type="sldNum" sz="quarter" idx="12"/>
          </p:nvPr>
        </p:nvSpPr>
        <p:spPr/>
        <p:txBody>
          <a:bodyPr/>
          <a:lstStyle/>
          <a:p>
            <a:fld id="{505E3B56-A236-AE44-B1DA-F5299D27F365}" type="slidenum">
              <a:rPr lang="es-GT" smtClean="0"/>
              <a:t>‹#›</a:t>
            </a:fld>
            <a:endParaRPr lang="es-GT"/>
          </a:p>
        </p:txBody>
      </p:sp>
    </p:spTree>
    <p:extLst>
      <p:ext uri="{BB962C8B-B14F-4D97-AF65-F5344CB8AC3E}">
        <p14:creationId xmlns:p14="http://schemas.microsoft.com/office/powerpoint/2010/main" val="74652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12430D-8A76-E940-B0B3-922B40E677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31A7E0D9-D226-4844-9664-FF8F8A2DB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908CC056-6826-E348-857E-21DC35EEB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2F6F-5FBE-7D4C-B558-24F9DEA91CCD}" type="datetimeFigureOut">
              <a:rPr lang="es-GT" smtClean="0"/>
              <a:t>16/06/2021</a:t>
            </a:fld>
            <a:endParaRPr lang="es-GT"/>
          </a:p>
        </p:txBody>
      </p:sp>
      <p:sp>
        <p:nvSpPr>
          <p:cNvPr id="5" name="Marcador de pie de página 4">
            <a:extLst>
              <a:ext uri="{FF2B5EF4-FFF2-40B4-BE49-F238E27FC236}">
                <a16:creationId xmlns:a16="http://schemas.microsoft.com/office/drawing/2014/main" id="{D4EAF05B-F4F8-F143-A43C-34FACD95A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9D0BBFAD-1DF3-4840-BB71-8BCE601DD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E3B56-A236-AE44-B1DA-F5299D27F365}" type="slidenum">
              <a:rPr lang="es-GT" smtClean="0"/>
              <a:t>‹#›</a:t>
            </a:fld>
            <a:endParaRPr lang="es-GT"/>
          </a:p>
        </p:txBody>
      </p:sp>
      <p:sp>
        <p:nvSpPr>
          <p:cNvPr id="8" name="CuadroTexto 7">
            <a:extLst>
              <a:ext uri="{FF2B5EF4-FFF2-40B4-BE49-F238E27FC236}">
                <a16:creationId xmlns:a16="http://schemas.microsoft.com/office/drawing/2014/main" id="{B2178B8A-033A-D245-BB5D-6B3D8EEAC55F}"/>
              </a:ext>
            </a:extLst>
          </p:cNvPr>
          <p:cNvSpPr txBox="1"/>
          <p:nvPr userDrawn="1">
            <p:extLst>
              <p:ext uri="{1162E1C5-73C7-4A58-AE30-91384D911F3F}">
                <p184:classification xmlns:p184="http://schemas.microsoft.com/office/powerpoint/2018/4/main" val="hdr"/>
              </p:ext>
            </p:extLst>
          </p:nvPr>
        </p:nvSpPr>
        <p:spPr>
          <a:xfrm>
            <a:off x="10567988" y="0"/>
            <a:ext cx="1474787" cy="152400"/>
          </a:xfrm>
          <a:prstGeom prst="rect">
            <a:avLst/>
          </a:prstGeom>
        </p:spPr>
        <p:txBody>
          <a:bodyPr horzOverflow="overflow" lIns="0" tIns="0" rIns="0" bIns="0">
            <a:spAutoFit/>
          </a:bodyPr>
          <a:lstStyle/>
          <a:p>
            <a:pPr algn="r"/>
            <a:r>
              <a:rPr lang="es-GT" sz="1000">
                <a:solidFill>
                  <a:srgbClr val="BDBDBD"/>
                </a:solidFill>
                <a:latin typeface="Arial" panose="020B0604020202020204" pitchFamily="34" charset="0"/>
                <a:cs typeface="Arial" panose="020B0604020202020204" pitchFamily="34" charset="0"/>
              </a:rPr>
              <a:t>DOCUMENTO INTERNO</a:t>
            </a:r>
          </a:p>
        </p:txBody>
      </p:sp>
    </p:spTree>
    <p:extLst>
      <p:ext uri="{BB962C8B-B14F-4D97-AF65-F5344CB8AC3E}">
        <p14:creationId xmlns:p14="http://schemas.microsoft.com/office/powerpoint/2010/main" val="4033249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ventana, llenado, tabla&#10;&#10;Descripción generada automáticamente">
            <a:extLst>
              <a:ext uri="{FF2B5EF4-FFF2-40B4-BE49-F238E27FC236}">
                <a16:creationId xmlns:a16="http://schemas.microsoft.com/office/drawing/2014/main" id="{2E35EE5A-AA87-1F45-8B6A-29B78729ED1B}"/>
              </a:ext>
            </a:extLst>
          </p:cNvPr>
          <p:cNvPicPr>
            <a:picLocks noChangeAspect="1"/>
          </p:cNvPicPr>
          <p:nvPr/>
        </p:nvPicPr>
        <p:blipFill>
          <a:blip r:embed="rId2"/>
          <a:stretch>
            <a:fillRect/>
          </a:stretch>
        </p:blipFill>
        <p:spPr>
          <a:xfrm>
            <a:off x="0" y="0"/>
            <a:ext cx="12192000" cy="6891130"/>
          </a:xfrm>
          <a:prstGeom prst="rect">
            <a:avLst/>
          </a:prstGeom>
        </p:spPr>
      </p:pic>
      <p:sp>
        <p:nvSpPr>
          <p:cNvPr id="11" name="Recortar rectángulo de una esquina 10">
            <a:extLst>
              <a:ext uri="{FF2B5EF4-FFF2-40B4-BE49-F238E27FC236}">
                <a16:creationId xmlns:a16="http://schemas.microsoft.com/office/drawing/2014/main" id="{11BDF841-D626-8E4B-8C07-5941ED6000F6}"/>
              </a:ext>
            </a:extLst>
          </p:cNvPr>
          <p:cNvSpPr/>
          <p:nvPr/>
        </p:nvSpPr>
        <p:spPr>
          <a:xfrm>
            <a:off x="-41301" y="4983106"/>
            <a:ext cx="6805914" cy="163121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 name="Rectángulo 3">
            <a:extLst>
              <a:ext uri="{FF2B5EF4-FFF2-40B4-BE49-F238E27FC236}">
                <a16:creationId xmlns:a16="http://schemas.microsoft.com/office/drawing/2014/main" id="{11EEB4A5-ECB7-7E46-9F4A-DA750CBF5C8D}"/>
              </a:ext>
            </a:extLst>
          </p:cNvPr>
          <p:cNvSpPr/>
          <p:nvPr/>
        </p:nvSpPr>
        <p:spPr>
          <a:xfrm>
            <a:off x="1155815" y="4983106"/>
            <a:ext cx="4411681" cy="1631216"/>
          </a:xfrm>
          <a:prstGeom prst="rect">
            <a:avLst/>
          </a:prstGeom>
        </p:spPr>
        <p:txBody>
          <a:bodyPr wrap="square">
            <a:spAutoFit/>
          </a:bodyPr>
          <a:lstStyle/>
          <a:p>
            <a:pPr algn="ctr"/>
            <a:r>
              <a:rPr lang="es-GT" sz="6000" b="1" dirty="0">
                <a:latin typeface="ITC Avant Garde Std Md" panose="020B0502020202020204" pitchFamily="34" charset="77"/>
              </a:rPr>
              <a:t>Tigray</a:t>
            </a:r>
            <a:r>
              <a:rPr lang="es-GT" sz="5400" b="1" dirty="0">
                <a:latin typeface="ITC Avant Garde Std Md" panose="020B0502020202020204" pitchFamily="34" charset="77"/>
              </a:rPr>
              <a:t> </a:t>
            </a:r>
          </a:p>
          <a:p>
            <a:pPr algn="ctr"/>
            <a:r>
              <a:rPr lang="es-GT" sz="4000" dirty="0">
                <a:latin typeface="ITC Avant Garde Std Bk" panose="020B0502020202020204" pitchFamily="34" charset="77"/>
              </a:rPr>
              <a:t>Gender Analysis</a:t>
            </a:r>
          </a:p>
        </p:txBody>
      </p:sp>
      <p:pic>
        <p:nvPicPr>
          <p:cNvPr id="10" name="Google Shape;133;p4" descr="IRClogo_RGB_lrg.jpg">
            <a:extLst>
              <a:ext uri="{FF2B5EF4-FFF2-40B4-BE49-F238E27FC236}">
                <a16:creationId xmlns:a16="http://schemas.microsoft.com/office/drawing/2014/main" id="{731F246B-A2ED-6541-8C78-A2F7AB259D99}"/>
              </a:ext>
            </a:extLst>
          </p:cNvPr>
          <p:cNvPicPr preferRelativeResize="0"/>
          <p:nvPr/>
        </p:nvPicPr>
        <p:blipFill rotWithShape="1">
          <a:blip r:embed="rId3">
            <a:alphaModFix/>
          </a:blip>
          <a:srcRect/>
          <a:stretch/>
        </p:blipFill>
        <p:spPr>
          <a:xfrm>
            <a:off x="148271" y="124914"/>
            <a:ext cx="1007544" cy="1243303"/>
          </a:xfrm>
          <a:prstGeom prst="rect">
            <a:avLst/>
          </a:prstGeom>
          <a:noFill/>
          <a:ln>
            <a:noFill/>
          </a:ln>
        </p:spPr>
      </p:pic>
    </p:spTree>
    <p:extLst>
      <p:ext uri="{BB962C8B-B14F-4D97-AF65-F5344CB8AC3E}">
        <p14:creationId xmlns:p14="http://schemas.microsoft.com/office/powerpoint/2010/main" val="1365647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ortar rectángulo de una esquina 5">
            <a:extLst>
              <a:ext uri="{FF2B5EF4-FFF2-40B4-BE49-F238E27FC236}">
                <a16:creationId xmlns:a16="http://schemas.microsoft.com/office/drawing/2014/main" id="{E77B09DC-9D01-514A-8B58-B06AF6D1EA6C}"/>
              </a:ext>
            </a:extLst>
          </p:cNvPr>
          <p:cNvSpPr/>
          <p:nvPr/>
        </p:nvSpPr>
        <p:spPr>
          <a:xfrm>
            <a:off x="-41302" y="320168"/>
            <a:ext cx="9928481"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Rectángulo 6">
            <a:extLst>
              <a:ext uri="{FF2B5EF4-FFF2-40B4-BE49-F238E27FC236}">
                <a16:creationId xmlns:a16="http://schemas.microsoft.com/office/drawing/2014/main" id="{E0CC36D3-B483-1F40-BED1-46321EE2DCA9}"/>
              </a:ext>
            </a:extLst>
          </p:cNvPr>
          <p:cNvSpPr/>
          <p:nvPr/>
        </p:nvSpPr>
        <p:spPr>
          <a:xfrm>
            <a:off x="1472763" y="371932"/>
            <a:ext cx="7823637" cy="830997"/>
          </a:xfrm>
          <a:prstGeom prst="rect">
            <a:avLst/>
          </a:prstGeom>
        </p:spPr>
        <p:txBody>
          <a:bodyPr wrap="square">
            <a:spAutoFit/>
          </a:bodyPr>
          <a:lstStyle/>
          <a:p>
            <a:pPr algn="ctr"/>
            <a:r>
              <a:rPr lang="en-US" sz="2400" b="1" dirty="0">
                <a:latin typeface="ITC Avant Garde Std Bk" panose="020B0502020202020204" pitchFamily="34" charset="77"/>
                <a:ea typeface="Questrial"/>
                <a:cs typeface="Questrial"/>
                <a:sym typeface="Questrial"/>
              </a:rPr>
              <a:t>Limited food supply, households divide rations, and new arrivals at particular risk. </a:t>
            </a:r>
            <a:endParaRPr lang="es-GT" sz="2400" dirty="0">
              <a:latin typeface="ITC Avant Garde Std Bk" panose="020B0502020202020204" pitchFamily="34" charset="77"/>
            </a:endParaRPr>
          </a:p>
        </p:txBody>
      </p:sp>
      <p:sp>
        <p:nvSpPr>
          <p:cNvPr id="8" name="CuadroTexto 7">
            <a:extLst>
              <a:ext uri="{FF2B5EF4-FFF2-40B4-BE49-F238E27FC236}">
                <a16:creationId xmlns:a16="http://schemas.microsoft.com/office/drawing/2014/main" id="{B8581507-6AB9-7A48-A375-898C5DB57E36}"/>
              </a:ext>
            </a:extLst>
          </p:cNvPr>
          <p:cNvSpPr txBox="1"/>
          <p:nvPr/>
        </p:nvSpPr>
        <p:spPr>
          <a:xfrm>
            <a:off x="858656" y="2387600"/>
            <a:ext cx="8318500" cy="2834622"/>
          </a:xfrm>
          <a:prstGeom prst="rect">
            <a:avLst/>
          </a:prstGeom>
          <a:noFill/>
        </p:spPr>
        <p:txBody>
          <a:bodyPr wrap="square" rtlCol="0">
            <a:spAutoFit/>
          </a:bodyPr>
          <a:lstStyle/>
          <a:p>
            <a:pPr marL="285750" lvl="1" indent="-285750">
              <a:lnSpc>
                <a:spcPct val="90000"/>
              </a:lnSpc>
              <a:buSzPts val="2400"/>
              <a:buFont typeface="Arial" panose="020B0604020202020204" pitchFamily="34" charset="0"/>
              <a:buChar char="•"/>
            </a:pPr>
            <a:r>
              <a:rPr lang="en-US" b="1" dirty="0">
                <a:solidFill>
                  <a:srgbClr val="000000"/>
                </a:solidFill>
                <a:latin typeface="ITC Avant Garde Std Md" panose="020B0502020202020204" pitchFamily="34" charset="77"/>
                <a:ea typeface="Questrial"/>
                <a:cs typeface="Calibri"/>
                <a:sym typeface="Questrial"/>
              </a:rPr>
              <a:t>Insight #4: </a:t>
            </a:r>
            <a:r>
              <a:rPr lang="en-US" b="1" i="1" dirty="0">
                <a:solidFill>
                  <a:srgbClr val="000000"/>
                </a:solidFill>
                <a:latin typeface="ITC Avant Garde Std Md" panose="020B0502020202020204" pitchFamily="34" charset="77"/>
                <a:ea typeface="Questrial"/>
                <a:cs typeface="Calibri"/>
                <a:sym typeface="Questrial"/>
              </a:rPr>
              <a:t>Insufficient food supply. </a:t>
            </a:r>
            <a:r>
              <a:rPr lang="en-US" u="sng" dirty="0">
                <a:latin typeface="ITC Avant Garde Std Bk" panose="020B0502020202020204" pitchFamily="34" charset="77"/>
                <a:ea typeface="Questrial"/>
                <a:cs typeface="Calibri"/>
                <a:sym typeface="Questrial"/>
              </a:rPr>
              <a:t>Adults not eating </a:t>
            </a:r>
            <a:r>
              <a:rPr lang="en-US" dirty="0">
                <a:latin typeface="ITC Avant Garde Std Bk" panose="020B0502020202020204" pitchFamily="34" charset="77"/>
                <a:ea typeface="Questrial"/>
                <a:cs typeface="Calibri"/>
                <a:sym typeface="Questrial"/>
              </a:rPr>
              <a:t>to ensure children have food. </a:t>
            </a:r>
            <a:r>
              <a:rPr lang="en-US" u="sng" dirty="0">
                <a:latin typeface="ITC Avant Garde Std Bk" panose="020B0502020202020204" pitchFamily="34" charset="77"/>
                <a:ea typeface="Questrial"/>
                <a:cs typeface="Calibri"/>
                <a:sym typeface="Questrial"/>
              </a:rPr>
              <a:t>No evidence of gender preference</a:t>
            </a:r>
            <a:r>
              <a:rPr lang="en-US" b="1" dirty="0">
                <a:latin typeface="ITC Avant Garde Std Bk" panose="020B0502020202020204" pitchFamily="34" charset="77"/>
                <a:ea typeface="Questrial"/>
                <a:cs typeface="Calibri"/>
                <a:sym typeface="Questrial"/>
              </a:rPr>
              <a:t> </a:t>
            </a:r>
            <a:r>
              <a:rPr lang="en-US" dirty="0">
                <a:latin typeface="ITC Avant Garde Std Bk" panose="020B0502020202020204" pitchFamily="34" charset="77"/>
                <a:ea typeface="Questrial"/>
                <a:cs typeface="Calibri"/>
                <a:sym typeface="Questrial"/>
              </a:rPr>
              <a:t>for food distribution in the home; rather preference for children eating first. </a:t>
            </a:r>
            <a:endParaRPr lang="en-US" dirty="0">
              <a:latin typeface="ITC Avant Garde Std Bk" panose="020B0502020202020204" pitchFamily="34" charset="77"/>
              <a:ea typeface="Questrial"/>
              <a:cs typeface="Calibri" panose="020F0502020204030204" pitchFamily="34" charset="0"/>
              <a:sym typeface="Questrial"/>
            </a:endParaRPr>
          </a:p>
          <a:p>
            <a:pPr lvl="1">
              <a:lnSpc>
                <a:spcPct val="90000"/>
              </a:lnSpc>
              <a:buSzPts val="2400"/>
            </a:pPr>
            <a:endParaRPr lang="en-US" b="1" dirty="0">
              <a:latin typeface="ITC Avant Garde Std Md" panose="020B0502020202020204" pitchFamily="34" charset="77"/>
              <a:ea typeface="Questrial"/>
              <a:cs typeface="Calibri" panose="020F0502020204030204" pitchFamily="34" charset="0"/>
              <a:sym typeface="Questrial"/>
            </a:endParaRPr>
          </a:p>
          <a:p>
            <a:pPr marL="285750" lvl="1" indent="-285750">
              <a:lnSpc>
                <a:spcPct val="90000"/>
              </a:lnSpc>
              <a:buSzPts val="2400"/>
              <a:buFont typeface="Arial" panose="020B0604020202020204" pitchFamily="34" charset="0"/>
              <a:buChar char="•"/>
            </a:pPr>
            <a:r>
              <a:rPr lang="en-US" b="1" dirty="0">
                <a:latin typeface="ITC Avant Garde Std Md" panose="020B0502020202020204" pitchFamily="34" charset="77"/>
                <a:ea typeface="Questrial"/>
                <a:cs typeface="Calibri" panose="020F0502020204030204" pitchFamily="34" charset="0"/>
                <a:sym typeface="Questrial"/>
              </a:rPr>
              <a:t>Insight #5: </a:t>
            </a:r>
            <a:r>
              <a:rPr lang="en-US" b="1" i="1" dirty="0">
                <a:latin typeface="ITC Avant Garde Std Md" panose="020B0502020202020204" pitchFamily="34" charset="77"/>
                <a:ea typeface="Questrial"/>
                <a:cs typeface="Calibri" panose="020F0502020204030204" pitchFamily="34" charset="0"/>
                <a:sym typeface="Questrial"/>
              </a:rPr>
              <a:t>Households </a:t>
            </a:r>
            <a:r>
              <a:rPr lang="en-US" b="1" i="1" u="none" strike="noStrike" cap="none" dirty="0">
                <a:solidFill>
                  <a:srgbClr val="000000"/>
                </a:solidFill>
                <a:latin typeface="ITC Avant Garde Std Md" panose="020B0502020202020204" pitchFamily="34" charset="77"/>
                <a:ea typeface="Questrial"/>
                <a:cs typeface="Calibri" panose="020F0502020204030204" pitchFamily="34" charset="0"/>
                <a:sym typeface="Questrial"/>
              </a:rPr>
              <a:t>divide food supplies. </a:t>
            </a:r>
            <a:r>
              <a:rPr lang="en-US" b="0" i="0" u="none" strike="noStrike" cap="none" dirty="0">
                <a:solidFill>
                  <a:srgbClr val="000000"/>
                </a:solidFill>
                <a:latin typeface="ITC Avant Garde Std Bk" panose="020B0502020202020204" pitchFamily="34" charset="77"/>
                <a:ea typeface="Questrial"/>
                <a:cs typeface="Calibri" panose="020F0502020204030204" pitchFamily="34" charset="0"/>
                <a:sym typeface="Questrial"/>
              </a:rPr>
              <a:t>H</a:t>
            </a:r>
            <a:r>
              <a:rPr lang="en-US" dirty="0">
                <a:latin typeface="ITC Avant Garde Std Bk" panose="020B0502020202020204" pitchFamily="34" charset="77"/>
                <a:ea typeface="Questrial"/>
                <a:cs typeface="Calibri" panose="020F0502020204030204" pitchFamily="34" charset="0"/>
                <a:sym typeface="Questrial"/>
              </a:rPr>
              <a:t>ouseholds ‘</a:t>
            </a:r>
            <a:r>
              <a:rPr lang="en-US" u="sng" dirty="0">
                <a:latin typeface="ITC Avant Garde Std Bk" panose="020B0502020202020204" pitchFamily="34" charset="77"/>
                <a:ea typeface="Questrial"/>
                <a:cs typeface="Calibri" panose="020F0502020204030204" pitchFamily="34" charset="0"/>
                <a:sym typeface="Questrial"/>
              </a:rPr>
              <a:t>splitting</a:t>
            </a:r>
            <a:r>
              <a:rPr lang="en-US" dirty="0">
                <a:latin typeface="ITC Avant Garde Std Bk" panose="020B0502020202020204" pitchFamily="34" charset="77"/>
                <a:ea typeface="Questrial"/>
                <a:cs typeface="Calibri" panose="020F0502020204030204" pitchFamily="34" charset="0"/>
                <a:sym typeface="Questrial"/>
              </a:rPr>
              <a:t> 1 food ration’ (e.g., divide one bag between 2-3 households)</a:t>
            </a:r>
          </a:p>
          <a:p>
            <a:pPr marL="285750" lvl="1" indent="-285750">
              <a:lnSpc>
                <a:spcPct val="90000"/>
              </a:lnSpc>
              <a:buSzPts val="2400"/>
              <a:buFont typeface="Arial" panose="020B0604020202020204" pitchFamily="34" charset="0"/>
              <a:buChar char="•"/>
            </a:pPr>
            <a:endParaRPr lang="en-US" dirty="0">
              <a:latin typeface="ITC Avant Garde Std Bk" panose="020B0502020202020204" pitchFamily="34" charset="77"/>
              <a:ea typeface="Questrial"/>
              <a:cs typeface="Calibri" panose="020F0502020204030204" pitchFamily="34" charset="0"/>
              <a:sym typeface="Questrial"/>
            </a:endParaRPr>
          </a:p>
          <a:p>
            <a:pPr marL="285750" lvl="1" indent="-285750">
              <a:lnSpc>
                <a:spcPct val="90000"/>
              </a:lnSpc>
              <a:buSzPts val="2400"/>
              <a:buFont typeface="Arial" panose="020B0604020202020204" pitchFamily="34" charset="0"/>
              <a:buChar char="•"/>
            </a:pPr>
            <a:r>
              <a:rPr lang="en-US" b="1" dirty="0">
                <a:latin typeface="ITC Avant Garde Std Md" panose="020B0502020202020204" pitchFamily="34" charset="77"/>
                <a:ea typeface="Questrial"/>
                <a:cs typeface="Calibri"/>
                <a:sym typeface="Questrial"/>
              </a:rPr>
              <a:t>Insight #6: </a:t>
            </a:r>
            <a:r>
              <a:rPr lang="en-US" b="1" i="1" dirty="0">
                <a:latin typeface="ITC Avant Garde Std Md" panose="020B0502020202020204" pitchFamily="34" charset="77"/>
                <a:ea typeface="Questrial"/>
                <a:cs typeface="Calibri"/>
                <a:sym typeface="Questrial"/>
              </a:rPr>
              <a:t>New arrivals lack ID cards and cannot access supplies</a:t>
            </a:r>
            <a:r>
              <a:rPr lang="en-US" dirty="0">
                <a:latin typeface="ITC Avant Garde Std Bk" panose="020B0502020202020204" pitchFamily="34" charset="77"/>
                <a:ea typeface="Questrial"/>
                <a:cs typeface="Calibri"/>
                <a:sym typeface="Questrial"/>
              </a:rPr>
              <a:t>. New IDPs from </a:t>
            </a:r>
            <a:r>
              <a:rPr lang="en-US" u="sng" dirty="0" err="1">
                <a:latin typeface="ITC Avant Garde Std Bk" panose="020B0502020202020204" pitchFamily="34" charset="77"/>
                <a:cs typeface="Calibri"/>
              </a:rPr>
              <a:t>Shimelba</a:t>
            </a:r>
            <a:r>
              <a:rPr lang="en-US" dirty="0">
                <a:latin typeface="ITC Avant Garde Std Bk" panose="020B0502020202020204" pitchFamily="34" charset="77"/>
                <a:cs typeface="Calibri"/>
              </a:rPr>
              <a:t> and </a:t>
            </a:r>
            <a:r>
              <a:rPr lang="en-US" u="sng" dirty="0" err="1">
                <a:latin typeface="ITC Avant Garde Std Bk" panose="020B0502020202020204" pitchFamily="34" charset="77"/>
                <a:cs typeface="Calibri"/>
              </a:rPr>
              <a:t>Histast</a:t>
            </a:r>
            <a:r>
              <a:rPr lang="en-US" dirty="0">
                <a:latin typeface="ITC Avant Garde Std Bk" panose="020B0502020202020204" pitchFamily="34" charset="77"/>
                <a:cs typeface="Calibri"/>
              </a:rPr>
              <a:t> especially vulnerable -rations late, no registration cards, live on edge of camp where insecurity is highest (theft of FIs and NFIs from fellow IDPs, fear of GBV). </a:t>
            </a:r>
            <a:endParaRPr lang="es-GT" dirty="0">
              <a:latin typeface="ITC Avant Garde Std Bk" panose="020B0502020202020204" pitchFamily="34" charset="77"/>
            </a:endParaRPr>
          </a:p>
        </p:txBody>
      </p:sp>
    </p:spTree>
    <p:extLst>
      <p:ext uri="{BB962C8B-B14F-4D97-AF65-F5344CB8AC3E}">
        <p14:creationId xmlns:p14="http://schemas.microsoft.com/office/powerpoint/2010/main" val="98114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D2E33E62-7FC1-D744-A4BC-ABFD6C9D94B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714856E0-5DC4-CA4C-B4A6-001F82F6AFD5}"/>
              </a:ext>
            </a:extLst>
          </p:cNvPr>
          <p:cNvSpPr/>
          <p:nvPr/>
        </p:nvSpPr>
        <p:spPr>
          <a:xfrm>
            <a:off x="1472763" y="556598"/>
            <a:ext cx="7823637" cy="461665"/>
          </a:xfrm>
          <a:prstGeom prst="rect">
            <a:avLst/>
          </a:prstGeom>
        </p:spPr>
        <p:txBody>
          <a:bodyPr wrap="square">
            <a:spAutoFit/>
          </a:bodyPr>
          <a:lstStyle/>
          <a:p>
            <a:pPr algn="ctr"/>
            <a:r>
              <a:rPr lang="en-US" sz="2400" b="1" dirty="0">
                <a:solidFill>
                  <a:schemeClr val="tx1"/>
                </a:solidFill>
                <a:latin typeface="ITC Avant Garde Std Bk" panose="020B0502020202020204" pitchFamily="34" charset="77"/>
                <a:ea typeface="Questrial"/>
                <a:cs typeface="Questrial"/>
                <a:sym typeface="Questrial"/>
              </a:rPr>
              <a:t>Gender Analysis Trends – Sexual Exploitation</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A90005D3-DFD0-174A-A7F5-07FB1E32DAE3}"/>
              </a:ext>
            </a:extLst>
          </p:cNvPr>
          <p:cNvSpPr txBox="1"/>
          <p:nvPr/>
        </p:nvSpPr>
        <p:spPr>
          <a:xfrm>
            <a:off x="888999" y="1676400"/>
            <a:ext cx="10054771" cy="2308324"/>
          </a:xfrm>
          <a:prstGeom prst="rect">
            <a:avLst/>
          </a:prstGeom>
          <a:noFill/>
        </p:spPr>
        <p:txBody>
          <a:bodyPr wrap="square" rtlCol="0">
            <a:spAutoFit/>
          </a:bodyPr>
          <a:lstStyle/>
          <a:p>
            <a:pPr marL="285750" indent="-285750">
              <a:buFont typeface="Arial" panose="020B0604020202020204" pitchFamily="34" charset="0"/>
              <a:buChar char="•"/>
            </a:pPr>
            <a:r>
              <a:rPr lang="en-CA" b="1" dirty="0">
                <a:latin typeface="ITC Avant Garde Std Md" panose="020B0502020202020204" pitchFamily="34" charset="77"/>
              </a:rPr>
              <a:t>Insight #7: </a:t>
            </a:r>
            <a:r>
              <a:rPr lang="en-CA" b="1" dirty="0">
                <a:latin typeface="ITC Avant Garde Std Bk" panose="020B0502020202020204" pitchFamily="34" charset="77"/>
              </a:rPr>
              <a:t>Lack of food, income streams and livelihoods opportunities is forcing female refugees/IDPs into sexually exploitative relationships to meet basis needs.  </a:t>
            </a:r>
          </a:p>
          <a:p>
            <a:endParaRPr lang="en-CA" b="1" dirty="0">
              <a:latin typeface="ITC Avant Garde Std Bk" panose="020B0502020202020204" pitchFamily="34" charset="77"/>
            </a:endParaRPr>
          </a:p>
          <a:p>
            <a:pPr marL="285750" lvl="0" indent="-285750">
              <a:buFont typeface="Arial" panose="020B0604020202020204" pitchFamily="34" charset="0"/>
              <a:buChar char="•"/>
            </a:pPr>
            <a:r>
              <a:rPr lang="en-CA" b="1" dirty="0">
                <a:latin typeface="ITC Avant Garde Std Md" panose="020B0502020202020204" pitchFamily="34" charset="77"/>
              </a:rPr>
              <a:t>Insight #8: </a:t>
            </a:r>
            <a:r>
              <a:rPr lang="en-CA" b="1" dirty="0">
                <a:latin typeface="ITC Avant Garde Std Bk" panose="020B0502020202020204" pitchFamily="34" charset="77"/>
              </a:rPr>
              <a:t>Female heads of households, single women and young women were believed to be at greater risk. </a:t>
            </a:r>
          </a:p>
          <a:p>
            <a:pPr marL="285750" lvl="0" indent="-285750">
              <a:buFont typeface="Arial" panose="020B0604020202020204" pitchFamily="34" charset="0"/>
              <a:buChar char="•"/>
            </a:pPr>
            <a:endParaRPr lang="en-CA" dirty="0">
              <a:latin typeface="ITC Avant Garde Std Bk" panose="020B0502020202020204" pitchFamily="34" charset="77"/>
            </a:endParaRPr>
          </a:p>
          <a:p>
            <a:pPr marL="285750" lvl="0" indent="-285750">
              <a:buFont typeface="Arial" panose="020B0604020202020204" pitchFamily="34" charset="0"/>
              <a:buChar char="•"/>
            </a:pPr>
            <a:r>
              <a:rPr lang="en-CA" b="1" dirty="0">
                <a:latin typeface="ITC Avant Garde Std Md" panose="020B0502020202020204" pitchFamily="34" charset="77"/>
              </a:rPr>
              <a:t>Insight #9: </a:t>
            </a:r>
            <a:r>
              <a:rPr lang="en-CA" b="1" dirty="0">
                <a:latin typeface="ITC Avant Garde Std Bk" panose="020B0502020202020204" pitchFamily="34" charset="77"/>
              </a:rPr>
              <a:t>Most prevalent in four locations </a:t>
            </a:r>
            <a:r>
              <a:rPr lang="en-CA" dirty="0">
                <a:latin typeface="ITC Avant Garde Std Bk" panose="020B0502020202020204" pitchFamily="34" charset="77"/>
              </a:rPr>
              <a:t>(Bada, Shire, Mai Aini refugee camp, Mai </a:t>
            </a:r>
            <a:r>
              <a:rPr lang="en-CA" dirty="0" err="1">
                <a:latin typeface="ITC Avant Garde Std Bk" panose="020B0502020202020204" pitchFamily="34" charset="77"/>
              </a:rPr>
              <a:t>Tsebri</a:t>
            </a:r>
            <a:r>
              <a:rPr lang="en-CA" dirty="0">
                <a:latin typeface="ITC Avant Garde Std Bk" panose="020B0502020202020204" pitchFamily="34" charset="77"/>
              </a:rPr>
              <a:t> IDP camps)</a:t>
            </a:r>
            <a:endParaRPr lang="es-GT" dirty="0">
              <a:latin typeface="ITC Avant Garde Std Bk" panose="020B0502020202020204" pitchFamily="34" charset="77"/>
            </a:endParaRPr>
          </a:p>
        </p:txBody>
      </p:sp>
    </p:spTree>
    <p:extLst>
      <p:ext uri="{BB962C8B-B14F-4D97-AF65-F5344CB8AC3E}">
        <p14:creationId xmlns:p14="http://schemas.microsoft.com/office/powerpoint/2010/main" val="32931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D2E33E62-7FC1-D744-A4BC-ABFD6C9D94B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714856E0-5DC4-CA4C-B4A6-001F82F6AFD5}"/>
              </a:ext>
            </a:extLst>
          </p:cNvPr>
          <p:cNvSpPr/>
          <p:nvPr/>
        </p:nvSpPr>
        <p:spPr>
          <a:xfrm>
            <a:off x="1472763" y="556598"/>
            <a:ext cx="7823637" cy="461665"/>
          </a:xfrm>
          <a:prstGeom prst="rect">
            <a:avLst/>
          </a:prstGeom>
        </p:spPr>
        <p:txBody>
          <a:bodyPr wrap="square">
            <a:spAutoFit/>
          </a:bodyPr>
          <a:lstStyle/>
          <a:p>
            <a:pPr algn="ctr"/>
            <a:r>
              <a:rPr lang="en-US" sz="2400" b="1" dirty="0">
                <a:solidFill>
                  <a:schemeClr val="tx1"/>
                </a:solidFill>
                <a:latin typeface="ITC Avant Garde Std Bk" panose="020B0502020202020204" pitchFamily="34" charset="77"/>
                <a:ea typeface="Questrial"/>
                <a:cs typeface="Questrial"/>
                <a:sym typeface="Questrial"/>
              </a:rPr>
              <a:t>Gender Analysis Trends – Sexual Exploitation</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A90005D3-DFD0-174A-A7F5-07FB1E32DAE3}"/>
              </a:ext>
            </a:extLst>
          </p:cNvPr>
          <p:cNvSpPr txBox="1"/>
          <p:nvPr/>
        </p:nvSpPr>
        <p:spPr>
          <a:xfrm>
            <a:off x="888999" y="1676400"/>
            <a:ext cx="10054771" cy="2308324"/>
          </a:xfrm>
          <a:prstGeom prst="rect">
            <a:avLst/>
          </a:prstGeom>
          <a:noFill/>
        </p:spPr>
        <p:txBody>
          <a:bodyPr wrap="square" rtlCol="0">
            <a:spAutoFit/>
          </a:bodyPr>
          <a:lstStyle/>
          <a:p>
            <a:pPr marL="285750" indent="-285750">
              <a:buFont typeface="Arial" panose="020B0604020202020204" pitchFamily="34" charset="0"/>
              <a:buChar char="•"/>
            </a:pPr>
            <a:r>
              <a:rPr lang="en-CA" b="1" dirty="0">
                <a:latin typeface="ITC Avant Garde Std Md" panose="020B0502020202020204" pitchFamily="34" charset="77"/>
              </a:rPr>
              <a:t>Insight #10: </a:t>
            </a:r>
            <a:r>
              <a:rPr lang="en-CA" b="1" dirty="0">
                <a:latin typeface="ITC Avant Garde Std Bk" panose="020B0502020202020204" pitchFamily="34" charset="77"/>
              </a:rPr>
              <a:t>Lack of food, income streams and livelihoods opportunities is forcing female refugees/IDPs into sexually exploitative relationships to meet basis needs.  </a:t>
            </a:r>
          </a:p>
          <a:p>
            <a:endParaRPr lang="en-CA" b="1" dirty="0">
              <a:latin typeface="ITC Avant Garde Std Bk" panose="020B0502020202020204" pitchFamily="34" charset="77"/>
            </a:endParaRPr>
          </a:p>
          <a:p>
            <a:pPr marL="285750" lvl="0" indent="-285750">
              <a:buFont typeface="Arial" panose="020B0604020202020204" pitchFamily="34" charset="0"/>
              <a:buChar char="•"/>
            </a:pPr>
            <a:r>
              <a:rPr lang="en-CA" b="1" dirty="0">
                <a:latin typeface="ITC Avant Garde Std Md" panose="020B0502020202020204" pitchFamily="34" charset="77"/>
              </a:rPr>
              <a:t>Insight #11: </a:t>
            </a:r>
            <a:r>
              <a:rPr lang="en-CA" b="1" dirty="0">
                <a:latin typeface="ITC Avant Garde Std Bk" panose="020B0502020202020204" pitchFamily="34" charset="77"/>
              </a:rPr>
              <a:t>Female heads of households, single women and young women were believed to be at greater risk. </a:t>
            </a:r>
          </a:p>
          <a:p>
            <a:pPr marL="285750" lvl="0" indent="-285750">
              <a:buFont typeface="Arial" panose="020B0604020202020204" pitchFamily="34" charset="0"/>
              <a:buChar char="•"/>
            </a:pPr>
            <a:endParaRPr lang="en-CA" dirty="0">
              <a:latin typeface="ITC Avant Garde Std Bk" panose="020B0502020202020204" pitchFamily="34" charset="77"/>
            </a:endParaRPr>
          </a:p>
          <a:p>
            <a:pPr marL="285750" lvl="0" indent="-285750">
              <a:buFont typeface="Arial" panose="020B0604020202020204" pitchFamily="34" charset="0"/>
              <a:buChar char="•"/>
            </a:pPr>
            <a:r>
              <a:rPr lang="en-CA" b="1" dirty="0">
                <a:latin typeface="ITC Avant Garde Std Md" panose="020B0502020202020204" pitchFamily="34" charset="77"/>
              </a:rPr>
              <a:t>Insight #12: </a:t>
            </a:r>
            <a:r>
              <a:rPr lang="en-CA" b="1" dirty="0">
                <a:latin typeface="ITC Avant Garde Std Bk" panose="020B0502020202020204" pitchFamily="34" charset="77"/>
              </a:rPr>
              <a:t>Most prevalent in four locations </a:t>
            </a:r>
            <a:r>
              <a:rPr lang="en-CA" dirty="0">
                <a:latin typeface="ITC Avant Garde Std Bk" panose="020B0502020202020204" pitchFamily="34" charset="77"/>
              </a:rPr>
              <a:t>(Bada, Shire, Mai Aini refugee camp, Mai </a:t>
            </a:r>
            <a:r>
              <a:rPr lang="en-CA" dirty="0" err="1">
                <a:latin typeface="ITC Avant Garde Std Bk" panose="020B0502020202020204" pitchFamily="34" charset="77"/>
              </a:rPr>
              <a:t>Tsebri</a:t>
            </a:r>
            <a:r>
              <a:rPr lang="en-CA" dirty="0">
                <a:latin typeface="ITC Avant Garde Std Bk" panose="020B0502020202020204" pitchFamily="34" charset="77"/>
              </a:rPr>
              <a:t> IDP camps)</a:t>
            </a:r>
            <a:endParaRPr lang="es-GT" dirty="0">
              <a:latin typeface="ITC Avant Garde Std Bk" panose="020B0502020202020204" pitchFamily="34" charset="77"/>
            </a:endParaRPr>
          </a:p>
        </p:txBody>
      </p:sp>
    </p:spTree>
    <p:extLst>
      <p:ext uri="{BB962C8B-B14F-4D97-AF65-F5344CB8AC3E}">
        <p14:creationId xmlns:p14="http://schemas.microsoft.com/office/powerpoint/2010/main" val="137543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DDA17C1F-1CC3-C44F-A19F-2EBB935F209F}"/>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347FB6CB-6C36-184E-B9D4-2FACA28E1D7C}"/>
              </a:ext>
            </a:extLst>
          </p:cNvPr>
          <p:cNvSpPr/>
          <p:nvPr/>
        </p:nvSpPr>
        <p:spPr>
          <a:xfrm>
            <a:off x="1472763" y="556598"/>
            <a:ext cx="7823637" cy="461665"/>
          </a:xfrm>
          <a:prstGeom prst="rect">
            <a:avLst/>
          </a:prstGeom>
        </p:spPr>
        <p:txBody>
          <a:bodyPr wrap="square">
            <a:spAutoFit/>
          </a:bodyPr>
          <a:lstStyle/>
          <a:p>
            <a:pPr algn="ctr"/>
            <a:r>
              <a:rPr lang="en-US" sz="2400" b="1" dirty="0">
                <a:latin typeface="ITC Avant Garde Std Bk" panose="020B0502020202020204" pitchFamily="34" charset="77"/>
                <a:ea typeface="Questrial"/>
                <a:cs typeface="Questrial"/>
                <a:sym typeface="Questrial"/>
              </a:rPr>
              <a:t>Gender Issues in Food and NFI Distribution</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B14423D2-06B0-5E4B-A118-9AFC6E1B52EA}"/>
              </a:ext>
            </a:extLst>
          </p:cNvPr>
          <p:cNvSpPr txBox="1"/>
          <p:nvPr/>
        </p:nvSpPr>
        <p:spPr>
          <a:xfrm>
            <a:off x="787400" y="2235200"/>
            <a:ext cx="10945254" cy="2834622"/>
          </a:xfrm>
          <a:prstGeom prst="rect">
            <a:avLst/>
          </a:prstGeom>
          <a:noFill/>
        </p:spPr>
        <p:txBody>
          <a:bodyPr wrap="square" rtlCol="0">
            <a:spAutoFit/>
          </a:bodyPr>
          <a:lstStyle/>
          <a:p>
            <a:pPr lvl="1">
              <a:lnSpc>
                <a:spcPct val="90000"/>
              </a:lnSpc>
              <a:buSzPts val="2400"/>
            </a:pPr>
            <a:endParaRPr lang="en-US" dirty="0">
              <a:latin typeface="ITC Avant Garde Std Bk" panose="020B0502020202020204" pitchFamily="34" charset="77"/>
              <a:ea typeface="Questrial"/>
              <a:cs typeface="Questrial"/>
              <a:sym typeface="Questrial"/>
            </a:endParaRPr>
          </a:p>
          <a:p>
            <a:pPr marL="285750" lvl="1" indent="-285750">
              <a:lnSpc>
                <a:spcPct val="90000"/>
              </a:lnSpc>
              <a:buSzPts val="2400"/>
              <a:buFont typeface="Arial" panose="020B0604020202020204" pitchFamily="34" charset="0"/>
              <a:buChar char="•"/>
            </a:pPr>
            <a:r>
              <a:rPr lang="en-US" b="1" dirty="0">
                <a:latin typeface="ITC Avant Garde Std Md" panose="020B0502020202020204" pitchFamily="34" charset="77"/>
                <a:ea typeface="Questrial"/>
                <a:cs typeface="Questrial"/>
                <a:sym typeface="Questrial"/>
              </a:rPr>
              <a:t>Insight #13: </a:t>
            </a:r>
            <a:r>
              <a:rPr lang="en-US" b="1" dirty="0">
                <a:latin typeface="ITC Avant Garde Std Bk" panose="020B0502020202020204" pitchFamily="34" charset="77"/>
                <a:ea typeface="Questrial"/>
                <a:cs typeface="Questrial"/>
                <a:sym typeface="Questrial"/>
              </a:rPr>
              <a:t>Young men falsely ‘claim FIs and NFIs (dignity kits) on ‘behalf’ of  women. </a:t>
            </a:r>
          </a:p>
          <a:p>
            <a:pPr lvl="1">
              <a:lnSpc>
                <a:spcPct val="90000"/>
              </a:lnSpc>
              <a:buSzPts val="2400"/>
            </a:pPr>
            <a:r>
              <a:rPr lang="en-US" dirty="0">
                <a:latin typeface="ITC Avant Garde Std Bk" panose="020B0502020202020204" pitchFamily="34" charset="77"/>
                <a:ea typeface="Questrial"/>
                <a:cs typeface="Questrial"/>
                <a:sym typeface="Questrial"/>
              </a:rPr>
              <a:t>	- </a:t>
            </a:r>
            <a:r>
              <a:rPr lang="en-US" u="sng" dirty="0">
                <a:latin typeface="ITC Avant Garde Std Bk" panose="020B0502020202020204" pitchFamily="34" charset="77"/>
                <a:ea typeface="Questrial"/>
                <a:cs typeface="Questrial"/>
                <a:sym typeface="Questrial"/>
              </a:rPr>
              <a:t>Food packages </a:t>
            </a:r>
            <a:r>
              <a:rPr lang="en-US" dirty="0">
                <a:latin typeface="ITC Avant Garde Std Bk" panose="020B0502020202020204" pitchFamily="34" charset="77"/>
                <a:ea typeface="Questrial"/>
                <a:cs typeface="Questrial"/>
                <a:sym typeface="Questrial"/>
              </a:rPr>
              <a:t>going to young men</a:t>
            </a:r>
          </a:p>
          <a:p>
            <a:pPr lvl="1">
              <a:lnSpc>
                <a:spcPct val="90000"/>
              </a:lnSpc>
              <a:buSzPts val="2400"/>
            </a:pPr>
            <a:r>
              <a:rPr lang="en-US" dirty="0">
                <a:latin typeface="ITC Avant Garde Std Bk" panose="020B0502020202020204" pitchFamily="34" charset="77"/>
                <a:ea typeface="Questrial"/>
                <a:cs typeface="Questrial"/>
                <a:sym typeface="Questrial"/>
              </a:rPr>
              <a:t>	- </a:t>
            </a:r>
            <a:r>
              <a:rPr lang="en-US" u="sng" dirty="0">
                <a:latin typeface="ITC Avant Garde Std Bk" panose="020B0502020202020204" pitchFamily="34" charset="77"/>
                <a:ea typeface="Questrial"/>
                <a:cs typeface="Questrial"/>
                <a:sym typeface="Questrial"/>
              </a:rPr>
              <a:t>Menstrual hygiene kits </a:t>
            </a:r>
            <a:r>
              <a:rPr lang="en-US" dirty="0">
                <a:latin typeface="ITC Avant Garde Std Bk" panose="020B0502020202020204" pitchFamily="34" charset="77"/>
                <a:ea typeface="Questrial"/>
                <a:cs typeface="Questrial"/>
                <a:sym typeface="Questrial"/>
              </a:rPr>
              <a:t>going to men and re-sold</a:t>
            </a:r>
          </a:p>
          <a:p>
            <a:pPr marL="285750" lvl="1" indent="-285750">
              <a:lnSpc>
                <a:spcPct val="90000"/>
              </a:lnSpc>
              <a:buSzPts val="2400"/>
              <a:buFont typeface="Arial" panose="020B0604020202020204" pitchFamily="34" charset="0"/>
              <a:buChar char="•"/>
            </a:pPr>
            <a:endParaRPr lang="en-US" dirty="0">
              <a:latin typeface="ITC Avant Garde Std Bk" panose="020B0502020202020204" pitchFamily="34" charset="77"/>
              <a:ea typeface="Questrial"/>
              <a:cs typeface="Questrial"/>
              <a:sym typeface="Questrial"/>
            </a:endParaRPr>
          </a:p>
          <a:p>
            <a:pPr marL="285750" lvl="1" indent="-285750">
              <a:lnSpc>
                <a:spcPct val="90000"/>
              </a:lnSpc>
              <a:buSzPts val="2400"/>
              <a:buFont typeface="Arial" panose="020B0604020202020204" pitchFamily="34" charset="0"/>
              <a:buChar char="•"/>
            </a:pPr>
            <a:r>
              <a:rPr lang="en-US" b="1" dirty="0">
                <a:latin typeface="ITC Avant Garde Std Md" panose="020B0502020202020204" pitchFamily="34" charset="77"/>
                <a:ea typeface="Questrial"/>
                <a:cs typeface="Questrial"/>
                <a:sym typeface="Questrial"/>
              </a:rPr>
              <a:t>Insight #14: </a:t>
            </a:r>
            <a:r>
              <a:rPr lang="en-US" b="1" dirty="0">
                <a:latin typeface="ITC Avant Garde Std Bk" panose="020B0502020202020204" pitchFamily="34" charset="77"/>
                <a:ea typeface="Questrial"/>
                <a:cs typeface="Questrial"/>
                <a:sym typeface="Questrial"/>
              </a:rPr>
              <a:t>Distribution points unsafe for women and girls after dark. </a:t>
            </a:r>
            <a:r>
              <a:rPr lang="en-US" dirty="0">
                <a:latin typeface="ITC Avant Garde Std Bk" panose="020B0502020202020204" pitchFamily="34" charset="77"/>
                <a:ea typeface="Questrial"/>
                <a:cs typeface="Questrial"/>
                <a:sym typeface="Questrial"/>
              </a:rPr>
              <a:t>Lines take ½ day, </a:t>
            </a:r>
            <a:r>
              <a:rPr lang="en-US" u="sng" dirty="0">
                <a:latin typeface="ITC Avant Garde Std Bk" panose="020B0502020202020204" pitchFamily="34" charset="77"/>
                <a:ea typeface="Questrial"/>
                <a:cs typeface="Questrial"/>
                <a:sym typeface="Questrial"/>
              </a:rPr>
              <a:t>roads are unsafe</a:t>
            </a:r>
            <a:r>
              <a:rPr lang="en-US" dirty="0">
                <a:latin typeface="ITC Avant Garde Std Bk" panose="020B0502020202020204" pitchFamily="34" charset="77"/>
                <a:ea typeface="Questrial"/>
                <a:cs typeface="Questrial"/>
                <a:sym typeface="Questrial"/>
              </a:rPr>
              <a:t> to travel on. Women in particular </a:t>
            </a:r>
            <a:r>
              <a:rPr lang="en-US" u="sng" dirty="0">
                <a:latin typeface="ITC Avant Garde Std Bk" panose="020B0502020202020204" pitchFamily="34" charset="77"/>
                <a:ea typeface="Questrial"/>
                <a:cs typeface="Questrial"/>
                <a:sym typeface="Questrial"/>
              </a:rPr>
              <a:t>abandon lines </a:t>
            </a:r>
            <a:r>
              <a:rPr lang="en-US" dirty="0">
                <a:latin typeface="ITC Avant Garde Std Bk" panose="020B0502020202020204" pitchFamily="34" charset="77"/>
                <a:ea typeface="Questrial"/>
                <a:cs typeface="Questrial"/>
                <a:sym typeface="Questrial"/>
              </a:rPr>
              <a:t>without food at 5pm to reach shelter before nighttime. </a:t>
            </a:r>
          </a:p>
          <a:p>
            <a:pPr marL="285750" lvl="1" indent="-285750">
              <a:lnSpc>
                <a:spcPct val="90000"/>
              </a:lnSpc>
              <a:buSzPts val="2400"/>
              <a:buFont typeface="Arial" panose="020B0604020202020204" pitchFamily="34" charset="0"/>
              <a:buChar char="•"/>
            </a:pPr>
            <a:endParaRPr lang="en-US" dirty="0">
              <a:latin typeface="ITC Avant Garde Std Bk" panose="020B0502020202020204" pitchFamily="34" charset="77"/>
              <a:ea typeface="Questrial"/>
              <a:cs typeface="Questrial"/>
              <a:sym typeface="Questrial"/>
            </a:endParaRPr>
          </a:p>
          <a:p>
            <a:pPr marL="285750" lvl="1" indent="-285750">
              <a:lnSpc>
                <a:spcPct val="90000"/>
              </a:lnSpc>
              <a:buSzPts val="2400"/>
              <a:buFont typeface="Arial" panose="020B0604020202020204" pitchFamily="34" charset="0"/>
              <a:buChar char="•"/>
            </a:pPr>
            <a:r>
              <a:rPr lang="en-US" b="1" dirty="0">
                <a:latin typeface="ITC Avant Garde Std Md" panose="020B0502020202020204" pitchFamily="34" charset="77"/>
                <a:ea typeface="Questrial"/>
                <a:cs typeface="Questrial"/>
                <a:sym typeface="Questrial"/>
              </a:rPr>
              <a:t>Insight #15: </a:t>
            </a:r>
            <a:r>
              <a:rPr lang="en-US" b="1" dirty="0">
                <a:latin typeface="ITC Avant Garde Std Bk" panose="020B0502020202020204" pitchFamily="34" charset="77"/>
              </a:rPr>
              <a:t>Sexual harassment with ethic slant in some cases </a:t>
            </a:r>
            <a:r>
              <a:rPr lang="en-US" dirty="0">
                <a:latin typeface="ITC Avant Garde Std Bk" panose="020B0502020202020204" pitchFamily="34" charset="77"/>
              </a:rPr>
              <a:t>(e.g., catcalling female refugees by their </a:t>
            </a:r>
            <a:r>
              <a:rPr lang="en-US" u="sng" dirty="0">
                <a:latin typeface="ITC Avant Garde Std Bk" panose="020B0502020202020204" pitchFamily="34" charset="77"/>
              </a:rPr>
              <a:t>ethnic group</a:t>
            </a:r>
            <a:r>
              <a:rPr lang="en-US" dirty="0">
                <a:latin typeface="ITC Avant Garde Std Bk" panose="020B0502020202020204" pitchFamily="34" charset="77"/>
              </a:rPr>
              <a:t>.</a:t>
            </a:r>
            <a:endParaRPr lang="en-US" dirty="0">
              <a:latin typeface="ITC Avant Garde Std Bk" panose="020B0502020202020204" pitchFamily="34" charset="77"/>
              <a:ea typeface="Questrial"/>
              <a:cs typeface="Questrial"/>
              <a:sym typeface="Questrial"/>
            </a:endParaRPr>
          </a:p>
        </p:txBody>
      </p:sp>
    </p:spTree>
    <p:extLst>
      <p:ext uri="{BB962C8B-B14F-4D97-AF65-F5344CB8AC3E}">
        <p14:creationId xmlns:p14="http://schemas.microsoft.com/office/powerpoint/2010/main" val="650505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B774A652-642D-2943-8B83-AB5A75D9E748}"/>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B7968F51-160D-0E4D-9FF7-E6319E32ACE3}"/>
              </a:ext>
            </a:extLst>
          </p:cNvPr>
          <p:cNvSpPr/>
          <p:nvPr/>
        </p:nvSpPr>
        <p:spPr>
          <a:xfrm>
            <a:off x="1472763" y="556598"/>
            <a:ext cx="9233337" cy="461665"/>
          </a:xfrm>
          <a:prstGeom prst="rect">
            <a:avLst/>
          </a:prstGeom>
        </p:spPr>
        <p:txBody>
          <a:bodyPr wrap="square">
            <a:spAutoFit/>
          </a:bodyPr>
          <a:lstStyle/>
          <a:p>
            <a:pPr algn="ctr"/>
            <a:r>
              <a:rPr lang="en-US" sz="2400" b="1" dirty="0">
                <a:latin typeface="ITC Avant Garde Std Bk" panose="020B0502020202020204" pitchFamily="34" charset="77"/>
                <a:ea typeface="Questrial"/>
                <a:cs typeface="Questrial"/>
                <a:sym typeface="Questrial"/>
              </a:rPr>
              <a:t>Client Reporting Mechanism: No Clear Mechanism in Place</a:t>
            </a:r>
            <a:endParaRPr lang="es-GT" sz="2400" b="1"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2C81EBE7-A8BD-5545-83C6-DC1FFEF60B45}"/>
              </a:ext>
            </a:extLst>
          </p:cNvPr>
          <p:cNvSpPr txBox="1"/>
          <p:nvPr/>
        </p:nvSpPr>
        <p:spPr>
          <a:xfrm>
            <a:off x="685800" y="1798073"/>
            <a:ext cx="5651500" cy="3231654"/>
          </a:xfrm>
          <a:prstGeom prst="rect">
            <a:avLst/>
          </a:prstGeom>
          <a:noFill/>
        </p:spPr>
        <p:txBody>
          <a:bodyPr wrap="square" rtlCol="0">
            <a:spAutoFit/>
          </a:bodyPr>
          <a:lstStyle/>
          <a:p>
            <a:pPr>
              <a:buClr>
                <a:schemeClr val="dk1"/>
              </a:buClr>
              <a:buSzPts val="2000"/>
            </a:pPr>
            <a:r>
              <a:rPr lang="en-US" sz="2000" b="1" dirty="0">
                <a:latin typeface="ITC Avant Garde Std Md" panose="020B0502020202020204" pitchFamily="34" charset="77"/>
                <a:ea typeface="Questrial"/>
                <a:cs typeface="Questrial"/>
                <a:sym typeface="Questrial"/>
              </a:rPr>
              <a:t>Insight #16: </a:t>
            </a:r>
            <a:r>
              <a:rPr lang="en-US" sz="2000" b="1" dirty="0">
                <a:latin typeface="ITC Avant Garde Std Bk" panose="020B0502020202020204" pitchFamily="34" charset="77"/>
                <a:ea typeface="Questrial"/>
                <a:cs typeface="Questrial"/>
                <a:sym typeface="Questrial"/>
              </a:rPr>
              <a:t>Preferred feedback mechanisms were</a:t>
            </a:r>
            <a:r>
              <a:rPr lang="en-US" sz="2000" dirty="0">
                <a:latin typeface="ITC Avant Garde Std Bk" panose="020B0502020202020204" pitchFamily="34" charset="77"/>
                <a:ea typeface="Questrial"/>
                <a:cs typeface="Questrial"/>
                <a:sym typeface="Questrial"/>
              </a:rPr>
              <a:t>:</a:t>
            </a:r>
            <a:endParaRPr lang="en-US" sz="3200" dirty="0">
              <a:latin typeface="ITC Avant Garde Std Bk" panose="020B0502020202020204" pitchFamily="34" charset="77"/>
              <a:ea typeface="Questrial"/>
              <a:cs typeface="Questrial"/>
              <a:sym typeface="Questrial"/>
            </a:endParaRPr>
          </a:p>
          <a:p>
            <a:pPr>
              <a:buClr>
                <a:schemeClr val="dk1"/>
              </a:buClr>
              <a:buSzPts val="2000"/>
            </a:pPr>
            <a:endParaRPr lang="en-US" sz="2000" dirty="0">
              <a:latin typeface="ITC Avant Garde Std Bk" panose="020B0502020202020204" pitchFamily="34" charset="77"/>
              <a:ea typeface="Questrial"/>
              <a:cs typeface="Questrial"/>
              <a:sym typeface="Questrial"/>
            </a:endParaRPr>
          </a:p>
          <a:p>
            <a:pPr marL="285750" lvl="0" indent="-285750">
              <a:buClr>
                <a:schemeClr val="dk1"/>
              </a:buClr>
              <a:buSzPts val="2000"/>
              <a:buFont typeface="Arial" panose="020B0604020202020204" pitchFamily="34" charset="0"/>
              <a:buChar char="•"/>
            </a:pPr>
            <a:r>
              <a:rPr lang="en-US" dirty="0">
                <a:latin typeface="ITC Avant Garde Std Bk" panose="020B0502020202020204" pitchFamily="34" charset="77"/>
                <a:ea typeface="Questrial"/>
                <a:cs typeface="Questrial"/>
                <a:sym typeface="Questrial"/>
              </a:rPr>
              <a:t>Community leaders (33.3%)</a:t>
            </a:r>
          </a:p>
          <a:p>
            <a:pPr marL="285750" lvl="0" indent="-285750">
              <a:buClr>
                <a:schemeClr val="dk1"/>
              </a:buClr>
              <a:buSzPts val="2000"/>
              <a:buFont typeface="Arial" panose="020B0604020202020204" pitchFamily="34" charset="0"/>
              <a:buChar char="•"/>
            </a:pPr>
            <a:r>
              <a:rPr lang="en-US" dirty="0">
                <a:latin typeface="ITC Avant Garde Std Bk" panose="020B0502020202020204" pitchFamily="34" charset="77"/>
                <a:ea typeface="Questrial"/>
                <a:cs typeface="Questrial"/>
                <a:sym typeface="Questrial"/>
              </a:rPr>
              <a:t>IRC staff (26.7%)</a:t>
            </a:r>
          </a:p>
          <a:p>
            <a:pPr marL="285750" lvl="0" indent="-285750">
              <a:buClr>
                <a:schemeClr val="dk1"/>
              </a:buClr>
              <a:buSzPts val="2000"/>
              <a:buFont typeface="Arial" panose="020B0604020202020204" pitchFamily="34" charset="0"/>
              <a:buChar char="•"/>
            </a:pPr>
            <a:r>
              <a:rPr lang="en-US" dirty="0">
                <a:latin typeface="ITC Avant Garde Std Bk" panose="020B0502020202020204" pitchFamily="34" charset="77"/>
                <a:ea typeface="Questrial"/>
                <a:cs typeface="Questrial"/>
                <a:sym typeface="Questrial"/>
              </a:rPr>
              <a:t>Feedback committees (20.0%) </a:t>
            </a:r>
          </a:p>
          <a:p>
            <a:pPr lvl="0">
              <a:buClr>
                <a:schemeClr val="dk1"/>
              </a:buClr>
              <a:buSzPts val="2000"/>
            </a:pPr>
            <a:r>
              <a:rPr lang="en-US" sz="1400" b="1" dirty="0">
                <a:solidFill>
                  <a:srgbClr val="000000"/>
                </a:solidFill>
                <a:latin typeface="ITC Avant Garde Std Bk" panose="020B0502020202020204" pitchFamily="34" charset="77"/>
                <a:ea typeface="Questrial"/>
                <a:cs typeface="Questrial"/>
                <a:sym typeface="Questrial"/>
              </a:rPr>
              <a:t>Least preferred </a:t>
            </a:r>
            <a:r>
              <a:rPr lang="en-US" sz="1400" b="1" i="0" u="none" strike="noStrike" cap="none" dirty="0">
                <a:solidFill>
                  <a:srgbClr val="000000"/>
                </a:solidFill>
                <a:latin typeface="ITC Avant Garde Std Bk" panose="020B0502020202020204" pitchFamily="34" charset="77"/>
                <a:ea typeface="Questrial"/>
                <a:cs typeface="Questrial"/>
                <a:sym typeface="Questrial"/>
              </a:rPr>
              <a:t>feedback through</a:t>
            </a:r>
            <a:r>
              <a:rPr lang="en-US" sz="1400" b="1" dirty="0">
                <a:latin typeface="ITC Avant Garde Std Bk" panose="020B0502020202020204" pitchFamily="34" charset="77"/>
                <a:ea typeface="Questrial"/>
                <a:cs typeface="Questrial"/>
                <a:sym typeface="Questrial"/>
              </a:rPr>
              <a:t>:</a:t>
            </a:r>
            <a:endParaRPr lang="en-US" sz="1400" b="1" i="0" u="none" strike="noStrike" cap="none" dirty="0">
              <a:solidFill>
                <a:srgbClr val="000000"/>
              </a:solidFill>
              <a:latin typeface="ITC Avant Garde Std Bk" panose="020B0502020202020204" pitchFamily="34" charset="77"/>
              <a:ea typeface="Questrial"/>
              <a:cs typeface="Questrial"/>
            </a:endParaRPr>
          </a:p>
          <a:p>
            <a:pPr lvl="0">
              <a:buClr>
                <a:schemeClr val="dk1"/>
              </a:buClr>
              <a:buSzPts val="2000"/>
            </a:pPr>
            <a:endParaRPr lang="en-US" sz="1200" dirty="0">
              <a:latin typeface="ITC Avant Garde Std Bk" panose="020B0502020202020204" pitchFamily="34" charset="77"/>
              <a:ea typeface="Questrial"/>
              <a:cs typeface="Questrial"/>
              <a:sym typeface="Questrial"/>
            </a:endParaRPr>
          </a:p>
          <a:p>
            <a:pPr marL="285750" lvl="0" indent="-285750">
              <a:buClr>
                <a:schemeClr val="dk1"/>
              </a:buClr>
              <a:buSzPts val="2000"/>
              <a:buFont typeface="Arial" panose="020B0604020202020204" pitchFamily="34" charset="0"/>
              <a:buChar char="•"/>
            </a:pPr>
            <a:r>
              <a:rPr lang="en-US" sz="1200" b="0" i="0" u="none" strike="noStrike" cap="none" dirty="0">
                <a:solidFill>
                  <a:srgbClr val="000000"/>
                </a:solidFill>
                <a:latin typeface="ITC Avant Garde Std Bk" panose="020B0502020202020204" pitchFamily="34" charset="77"/>
                <a:ea typeface="Questrial"/>
                <a:cs typeface="Questrial"/>
                <a:sym typeface="Questrial"/>
              </a:rPr>
              <a:t>Women’s spaces (non confidential). Text message or phone calls, Government structures, Personal visits/ contacts. </a:t>
            </a:r>
          </a:p>
          <a:p>
            <a:pPr marL="285750" lvl="0" indent="-285750">
              <a:buClr>
                <a:schemeClr val="dk1"/>
              </a:buClr>
              <a:buSzPts val="2000"/>
              <a:buFont typeface="Arial" panose="020B0604020202020204" pitchFamily="34" charset="0"/>
              <a:buChar char="•"/>
            </a:pPr>
            <a:endParaRPr lang="en-US" sz="1200" b="0" i="0" u="none" strike="noStrike" cap="none" dirty="0">
              <a:solidFill>
                <a:srgbClr val="000000"/>
              </a:solidFill>
              <a:latin typeface="ITC Avant Garde Std Bk" panose="020B0502020202020204" pitchFamily="34" charset="77"/>
              <a:ea typeface="Questrial"/>
              <a:cs typeface="Questrial"/>
              <a:sym typeface="Questrial"/>
            </a:endParaRPr>
          </a:p>
          <a:p>
            <a:pPr>
              <a:buClr>
                <a:schemeClr val="dk1"/>
              </a:buClr>
              <a:buSzPts val="2000"/>
            </a:pPr>
            <a:r>
              <a:rPr lang="en-US" sz="1200" b="1" dirty="0">
                <a:solidFill>
                  <a:srgbClr val="000000"/>
                </a:solidFill>
                <a:latin typeface="ITC Avant Garde Std Bk" panose="020B0502020202020204" pitchFamily="34" charset="77"/>
                <a:ea typeface="Questrial"/>
                <a:cs typeface="Questrial"/>
                <a:sym typeface="Questrial"/>
              </a:rPr>
              <a:t>Female Respondents also REQUESTED </a:t>
            </a:r>
            <a:r>
              <a:rPr lang="en-US" sz="1200" dirty="0">
                <a:latin typeface="ITC Avant Garde Std Bk" panose="020B0502020202020204" pitchFamily="34" charset="77"/>
                <a:ea typeface="Questrial"/>
                <a:cs typeface="Questrial"/>
                <a:sym typeface="Questrial"/>
              </a:rPr>
              <a:t>:</a:t>
            </a:r>
          </a:p>
          <a:p>
            <a:pPr marL="171450" indent="-171450">
              <a:buClr>
                <a:schemeClr val="dk1"/>
              </a:buClr>
              <a:buSzPts val="2000"/>
              <a:buFont typeface="Arial" panose="020B0604020202020204" pitchFamily="34" charset="0"/>
              <a:buChar char="•"/>
            </a:pPr>
            <a:r>
              <a:rPr lang="en-US" sz="1200" b="0" i="0" u="none" strike="noStrike" cap="none" dirty="0">
                <a:solidFill>
                  <a:srgbClr val="000000"/>
                </a:solidFill>
                <a:latin typeface="ITC Avant Garde Std Bk" panose="020B0502020202020204" pitchFamily="34" charset="77"/>
                <a:ea typeface="Questrial"/>
                <a:cs typeface="Questrial"/>
                <a:sym typeface="Questrial"/>
              </a:rPr>
              <a:t>Elected female representatives</a:t>
            </a:r>
          </a:p>
        </p:txBody>
      </p:sp>
      <p:pic>
        <p:nvPicPr>
          <p:cNvPr id="7" name="Google Shape;396;p20">
            <a:extLst>
              <a:ext uri="{FF2B5EF4-FFF2-40B4-BE49-F238E27FC236}">
                <a16:creationId xmlns:a16="http://schemas.microsoft.com/office/drawing/2014/main" id="{8EBE58C8-333A-8143-B640-20E502B10BDE}"/>
              </a:ext>
            </a:extLst>
          </p:cNvPr>
          <p:cNvPicPr preferRelativeResize="0"/>
          <p:nvPr/>
        </p:nvPicPr>
        <p:blipFill>
          <a:blip r:embed="rId2"/>
          <a:srcRect/>
          <a:stretch/>
        </p:blipFill>
        <p:spPr>
          <a:xfrm>
            <a:off x="6089431" y="1473278"/>
            <a:ext cx="6000230" cy="4350406"/>
          </a:xfrm>
          <a:prstGeom prst="rect">
            <a:avLst/>
          </a:prstGeom>
          <a:noFill/>
          <a:ln>
            <a:noFill/>
          </a:ln>
        </p:spPr>
      </p:pic>
    </p:spTree>
    <p:extLst>
      <p:ext uri="{BB962C8B-B14F-4D97-AF65-F5344CB8AC3E}">
        <p14:creationId xmlns:p14="http://schemas.microsoft.com/office/powerpoint/2010/main" val="2293718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rtar rectángulo de una esquina 4">
            <a:extLst>
              <a:ext uri="{FF2B5EF4-FFF2-40B4-BE49-F238E27FC236}">
                <a16:creationId xmlns:a16="http://schemas.microsoft.com/office/drawing/2014/main" id="{5757DAED-4EBD-604D-B213-4B1C9DA8A98A}"/>
              </a:ext>
            </a:extLst>
          </p:cNvPr>
          <p:cNvSpPr/>
          <p:nvPr/>
        </p:nvSpPr>
        <p:spPr>
          <a:xfrm>
            <a:off x="-41304" y="1688779"/>
            <a:ext cx="9769501" cy="175432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45513D70-046B-2948-A06C-BF5031E2C559}"/>
              </a:ext>
            </a:extLst>
          </p:cNvPr>
          <p:cNvSpPr/>
          <p:nvPr/>
        </p:nvSpPr>
        <p:spPr>
          <a:xfrm>
            <a:off x="370765" y="2119666"/>
            <a:ext cx="8945361" cy="1323439"/>
          </a:xfrm>
          <a:prstGeom prst="rect">
            <a:avLst/>
          </a:prstGeom>
        </p:spPr>
        <p:txBody>
          <a:bodyPr wrap="square">
            <a:spAutoFit/>
          </a:bodyPr>
          <a:lstStyle/>
          <a:p>
            <a:pPr algn="ctr"/>
            <a:r>
              <a:rPr lang="en-US" sz="4000" b="1" dirty="0">
                <a:solidFill>
                  <a:schemeClr val="dk1"/>
                </a:solidFill>
                <a:latin typeface="ITC Avant Garde Std Bk" panose="020B0502020202020204" pitchFamily="34" charset="77"/>
                <a:ea typeface="Questrial"/>
                <a:cs typeface="Questrial"/>
                <a:sym typeface="Questrial"/>
              </a:rPr>
              <a:t>Findings:</a:t>
            </a:r>
            <a:br>
              <a:rPr lang="en-US" sz="4000" b="1" dirty="0">
                <a:solidFill>
                  <a:schemeClr val="dk1"/>
                </a:solidFill>
                <a:latin typeface="ITC Avant Garde Std Bk" panose="020B0502020202020204" pitchFamily="34" charset="77"/>
                <a:ea typeface="Questrial"/>
                <a:cs typeface="Questrial"/>
                <a:sym typeface="Questrial"/>
              </a:rPr>
            </a:br>
            <a:r>
              <a:rPr lang="en-US" sz="4000" b="1" dirty="0">
                <a:solidFill>
                  <a:schemeClr val="dk1"/>
                </a:solidFill>
                <a:latin typeface="ITC Avant Garde Std Md" panose="020B0502020202020204" pitchFamily="34" charset="77"/>
                <a:ea typeface="Questrial"/>
                <a:cs typeface="Questrial"/>
                <a:sym typeface="Questrial"/>
              </a:rPr>
              <a:t>Changes in Household Dynamics</a:t>
            </a:r>
            <a:endParaRPr lang="es-GT" sz="4000" b="1" dirty="0">
              <a:latin typeface="ITC Avant Garde Std Md" panose="020B0502020202020204" pitchFamily="34" charset="77"/>
            </a:endParaRPr>
          </a:p>
        </p:txBody>
      </p:sp>
    </p:spTree>
    <p:extLst>
      <p:ext uri="{BB962C8B-B14F-4D97-AF65-F5344CB8AC3E}">
        <p14:creationId xmlns:p14="http://schemas.microsoft.com/office/powerpoint/2010/main" val="317870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ortar rectángulo de una esquina 8">
            <a:extLst>
              <a:ext uri="{FF2B5EF4-FFF2-40B4-BE49-F238E27FC236}">
                <a16:creationId xmlns:a16="http://schemas.microsoft.com/office/drawing/2014/main" id="{56ACE752-8A12-E94A-BEFF-03A66CA19185}"/>
              </a:ext>
            </a:extLst>
          </p:cNvPr>
          <p:cNvSpPr/>
          <p:nvPr/>
        </p:nvSpPr>
        <p:spPr>
          <a:xfrm>
            <a:off x="311149" y="5037023"/>
            <a:ext cx="9740901" cy="1015662"/>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ortar rectángulo de una esquina 4">
            <a:extLst>
              <a:ext uri="{FF2B5EF4-FFF2-40B4-BE49-F238E27FC236}">
                <a16:creationId xmlns:a16="http://schemas.microsoft.com/office/drawing/2014/main" id="{843499D6-9B4F-2048-B851-09F743F925AE}"/>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DEE83813-2361-6844-9CD5-36CE95C4D0C3}"/>
              </a:ext>
            </a:extLst>
          </p:cNvPr>
          <p:cNvSpPr/>
          <p:nvPr/>
        </p:nvSpPr>
        <p:spPr>
          <a:xfrm>
            <a:off x="1485463" y="556598"/>
            <a:ext cx="7823637" cy="461665"/>
          </a:xfrm>
          <a:prstGeom prst="rect">
            <a:avLst/>
          </a:prstGeom>
        </p:spPr>
        <p:txBody>
          <a:bodyPr wrap="square">
            <a:spAutoFit/>
          </a:bodyPr>
          <a:lstStyle/>
          <a:p>
            <a:pPr algn="ctr"/>
            <a:r>
              <a:rPr lang="en-US" sz="2400" b="1" dirty="0">
                <a:solidFill>
                  <a:schemeClr val="dk1"/>
                </a:solidFill>
                <a:latin typeface="ITC Avant Garde Std Bk" panose="020B0502020202020204" pitchFamily="34" charset="77"/>
                <a:ea typeface="Questrial"/>
                <a:cs typeface="Questrial"/>
                <a:sym typeface="Questrial"/>
              </a:rPr>
              <a:t>Changes in Household Dynamics</a:t>
            </a:r>
            <a:endParaRPr lang="es-GT" sz="2400" dirty="0">
              <a:latin typeface="ITC Avant Garde Std Bk" panose="020B0502020202020204" pitchFamily="34" charset="77"/>
            </a:endParaRPr>
          </a:p>
        </p:txBody>
      </p:sp>
      <p:sp>
        <p:nvSpPr>
          <p:cNvPr id="7" name="CuadroTexto 6">
            <a:extLst>
              <a:ext uri="{FF2B5EF4-FFF2-40B4-BE49-F238E27FC236}">
                <a16:creationId xmlns:a16="http://schemas.microsoft.com/office/drawing/2014/main" id="{86B3B80C-6283-1141-802F-9104FB4E9207}"/>
              </a:ext>
            </a:extLst>
          </p:cNvPr>
          <p:cNvSpPr txBox="1"/>
          <p:nvPr/>
        </p:nvSpPr>
        <p:spPr>
          <a:xfrm>
            <a:off x="482599" y="1444940"/>
            <a:ext cx="10976583" cy="3139321"/>
          </a:xfrm>
          <a:prstGeom prst="rect">
            <a:avLst/>
          </a:prstGeom>
          <a:noFill/>
        </p:spPr>
        <p:txBody>
          <a:bodyPr wrap="square" rtlCol="0">
            <a:spAutoFit/>
          </a:bodyPr>
          <a:lstStyle/>
          <a:p>
            <a:pPr lvl="0">
              <a:buClr>
                <a:schemeClr val="dk1"/>
              </a:buClr>
              <a:buSzPts val="1800"/>
            </a:pPr>
            <a:r>
              <a:rPr lang="en-US" b="1" dirty="0">
                <a:solidFill>
                  <a:schemeClr val="dk1"/>
                </a:solidFill>
                <a:latin typeface="ITC Avant Garde Std Md" panose="020B0502020202020204" pitchFamily="34" charset="77"/>
                <a:ea typeface="Questrial"/>
                <a:cs typeface="Questrial"/>
                <a:sym typeface="Questrial"/>
              </a:rPr>
              <a:t>Insight #17: </a:t>
            </a:r>
            <a:r>
              <a:rPr lang="en-US" b="1" dirty="0">
                <a:solidFill>
                  <a:schemeClr val="dk1"/>
                </a:solidFill>
                <a:latin typeface="ITC Avant Garde Std Bk" panose="020B0502020202020204" pitchFamily="34" charset="77"/>
                <a:ea typeface="Questrial"/>
                <a:cs typeface="Questrial"/>
                <a:sym typeface="Questrial"/>
              </a:rPr>
              <a:t>Marked increase in numbers of FHHs, due to family separation, men who were killed during conflict, or migrated in search of work or to join armed forces. Consequences for women:</a:t>
            </a:r>
          </a:p>
          <a:p>
            <a:pPr lvl="0">
              <a:buClr>
                <a:schemeClr val="dk1"/>
              </a:buClr>
              <a:buSzPts val="1800"/>
            </a:pPr>
            <a:endParaRPr lang="en-US" dirty="0">
              <a:solidFill>
                <a:schemeClr val="dk1"/>
              </a:solidFill>
              <a:latin typeface="ITC Avant Garde Std Bk" panose="020B0502020202020204" pitchFamily="34" charset="77"/>
              <a:ea typeface="Questrial"/>
              <a:cs typeface="Questrial"/>
              <a:sym typeface="Questrial"/>
            </a:endParaRPr>
          </a:p>
          <a:p>
            <a:pPr marL="342900" indent="-342900">
              <a:spcBef>
                <a:spcPts val="0"/>
              </a:spcBef>
              <a:buClr>
                <a:schemeClr val="dk1"/>
              </a:buClr>
              <a:buSzPts val="1800"/>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Growing household decision making</a:t>
            </a:r>
          </a:p>
          <a:p>
            <a:pPr marL="342900" indent="-342900">
              <a:spcBef>
                <a:spcPts val="0"/>
              </a:spcBef>
              <a:buClr>
                <a:schemeClr val="dk1"/>
              </a:buClr>
              <a:buSzPts val="1800"/>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Enhanced risk/vulnerability</a:t>
            </a:r>
          </a:p>
          <a:p>
            <a:pPr marL="342900" indent="-342900">
              <a:spcBef>
                <a:spcPts val="0"/>
              </a:spcBef>
              <a:buClr>
                <a:schemeClr val="dk1"/>
              </a:buClr>
              <a:buSzPts val="1800"/>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Psycho-social pressure (‘need to manage everything, make all decisions’)</a:t>
            </a:r>
            <a:endParaRPr lang="en-US" b="1" dirty="0">
              <a:solidFill>
                <a:schemeClr val="dk1"/>
              </a:solidFill>
              <a:latin typeface="ITC Avant Garde Std Bk" panose="020B0502020202020204" pitchFamily="34" charset="77"/>
              <a:ea typeface="Questrial"/>
              <a:cs typeface="Questrial"/>
              <a:sym typeface="Questrial"/>
            </a:endParaRPr>
          </a:p>
          <a:p>
            <a:pPr>
              <a:buClr>
                <a:schemeClr val="dk1"/>
              </a:buClr>
              <a:buSzPts val="1800"/>
            </a:pPr>
            <a:endParaRPr lang="en-US" b="1" dirty="0">
              <a:solidFill>
                <a:schemeClr val="dk1"/>
              </a:solidFill>
              <a:latin typeface="ITC Avant Garde Std Md" panose="020B0502020202020204" pitchFamily="34" charset="77"/>
              <a:ea typeface="Questrial"/>
              <a:cs typeface="Questrial"/>
              <a:sym typeface="Questrial"/>
            </a:endParaRPr>
          </a:p>
          <a:p>
            <a:pPr>
              <a:buClr>
                <a:schemeClr val="dk1"/>
              </a:buClr>
              <a:buSzPts val="1800"/>
            </a:pPr>
            <a:r>
              <a:rPr lang="en-US" b="1" dirty="0">
                <a:solidFill>
                  <a:schemeClr val="dk1"/>
                </a:solidFill>
                <a:latin typeface="ITC Avant Garde Std Md" panose="020B0502020202020204" pitchFamily="34" charset="77"/>
                <a:ea typeface="Questrial"/>
                <a:cs typeface="Questrial"/>
                <a:sym typeface="Questrial"/>
              </a:rPr>
              <a:t>Insight #18: </a:t>
            </a:r>
            <a:r>
              <a:rPr lang="en-US" b="1" dirty="0">
                <a:solidFill>
                  <a:schemeClr val="dk1"/>
                </a:solidFill>
                <a:latin typeface="ITC Avant Garde Std Bk" panose="020B0502020202020204" pitchFamily="34" charset="77"/>
                <a:ea typeface="Questrial"/>
                <a:cs typeface="Questrial"/>
                <a:sym typeface="Questrial"/>
              </a:rPr>
              <a:t>Men and women more likely ‘to be idle’ - no IGAs, no social activities + trauma = focus on the past. </a:t>
            </a:r>
            <a:r>
              <a:rPr lang="en-US" dirty="0">
                <a:solidFill>
                  <a:schemeClr val="dk1"/>
                </a:solidFill>
                <a:latin typeface="ITC Avant Garde Std Bk" panose="020B0502020202020204" pitchFamily="34" charset="77"/>
                <a:ea typeface="Questrial"/>
                <a:cs typeface="Questrial"/>
                <a:sym typeface="Questrial"/>
              </a:rPr>
              <a:t>Both have more time to think about the past</a:t>
            </a:r>
          </a:p>
          <a:p>
            <a:pPr>
              <a:buClr>
                <a:schemeClr val="dk1"/>
              </a:buClr>
              <a:buSzPts val="1800"/>
            </a:pPr>
            <a:endParaRPr lang="en-US" b="1" dirty="0">
              <a:solidFill>
                <a:schemeClr val="dk1"/>
              </a:solidFill>
              <a:latin typeface="ITC Avant Garde Std Md" panose="020B0502020202020204" pitchFamily="34" charset="77"/>
              <a:ea typeface="Questrial"/>
              <a:cs typeface="Questrial"/>
              <a:sym typeface="Questrial"/>
            </a:endParaRPr>
          </a:p>
          <a:p>
            <a:pPr>
              <a:buClr>
                <a:schemeClr val="dk1"/>
              </a:buClr>
              <a:buSzPts val="1800"/>
            </a:pPr>
            <a:r>
              <a:rPr lang="en-US" b="1" dirty="0">
                <a:solidFill>
                  <a:schemeClr val="dk1"/>
                </a:solidFill>
                <a:latin typeface="ITC Avant Garde Std Md" panose="020B0502020202020204" pitchFamily="34" charset="77"/>
                <a:ea typeface="Questrial"/>
                <a:cs typeface="Questrial"/>
                <a:sym typeface="Questrial"/>
              </a:rPr>
              <a:t>Insight #19: </a:t>
            </a:r>
            <a:r>
              <a:rPr lang="en-US" b="1" dirty="0">
                <a:solidFill>
                  <a:schemeClr val="dk1"/>
                </a:solidFill>
                <a:latin typeface="ITC Avant Garde Std Bk" panose="020B0502020202020204" pitchFamily="34" charset="77"/>
                <a:ea typeface="Questrial"/>
                <a:cs typeface="Questrial"/>
                <a:sym typeface="Questrial"/>
              </a:rPr>
              <a:t>For families that remain together, increase in tension/conflict.</a:t>
            </a:r>
            <a:endParaRPr lang="es-GT" dirty="0">
              <a:latin typeface="ITC Avant Garde Std Bk" panose="020B0502020202020204" pitchFamily="34" charset="77"/>
            </a:endParaRPr>
          </a:p>
        </p:txBody>
      </p:sp>
      <p:sp>
        <p:nvSpPr>
          <p:cNvPr id="8" name="CuadroTexto 7">
            <a:extLst>
              <a:ext uri="{FF2B5EF4-FFF2-40B4-BE49-F238E27FC236}">
                <a16:creationId xmlns:a16="http://schemas.microsoft.com/office/drawing/2014/main" id="{0DA3DC97-7E83-294F-A821-D53A9AC385A5}"/>
              </a:ext>
            </a:extLst>
          </p:cNvPr>
          <p:cNvSpPr txBox="1"/>
          <p:nvPr/>
        </p:nvSpPr>
        <p:spPr>
          <a:xfrm>
            <a:off x="482599" y="5063864"/>
            <a:ext cx="9398000" cy="1015663"/>
          </a:xfrm>
          <a:prstGeom prst="rect">
            <a:avLst/>
          </a:prstGeom>
          <a:noFill/>
        </p:spPr>
        <p:txBody>
          <a:bodyPr wrap="square" rtlCol="0">
            <a:spAutoFit/>
          </a:bodyPr>
          <a:lstStyle/>
          <a:p>
            <a:pPr algn="just"/>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a:t>
            </a:r>
            <a:r>
              <a:rPr lang="en-US"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M</a:t>
            </a:r>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arried couple tend to fight more than they used to prior to the war. Some people still live with their wives and some have abandoned them. Prior to the war there were activities that would keep people keep engaged and there were many services they could participate in. Now that everyone is idle and spends a lot of time together they fight a lot.’</a:t>
            </a:r>
            <a:endParaRPr lang="aa-ET" sz="1200" dirty="0">
              <a:effectLst/>
              <a:latin typeface="ITC Avant Garde Std Bk" panose="020B0502020202020204" pitchFamily="34" charset="77"/>
              <a:ea typeface="Calibri" panose="020F0502020204030204" pitchFamily="34" charset="0"/>
              <a:cs typeface="Times New Roman" panose="02020603050405020304" pitchFamily="18" charset="0"/>
            </a:endParaRPr>
          </a:p>
          <a:p>
            <a:pPr algn="just"/>
            <a:r>
              <a:rPr lang="aa-ET" sz="1200"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 </a:t>
            </a:r>
            <a:endParaRPr lang="aa-ET" sz="1200" dirty="0">
              <a:effectLst/>
              <a:latin typeface="ITC Avant Garde Std Bk" panose="020B0502020202020204" pitchFamily="34" charset="77"/>
              <a:ea typeface="Calibri" panose="020F0502020204030204" pitchFamily="34" charset="0"/>
              <a:cs typeface="Times New Roman" panose="02020603050405020304" pitchFamily="18" charset="0"/>
            </a:endParaRPr>
          </a:p>
          <a:p>
            <a:r>
              <a:rPr lang="aa-ET" sz="1050"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FGD with 18–21-year-old female refugees in Mai Ayni on 27</a:t>
            </a:r>
            <a:r>
              <a:rPr lang="aa-ET" sz="1050" baseline="30000"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th</a:t>
            </a:r>
            <a:r>
              <a:rPr lang="aa-ET" sz="1050"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 February 2021. </a:t>
            </a:r>
            <a:endParaRPr lang="es-GT" sz="1050" dirty="0">
              <a:latin typeface="ITC Avant Garde Std Bk" panose="020B0502020202020204" pitchFamily="34" charset="77"/>
            </a:endParaRPr>
          </a:p>
        </p:txBody>
      </p:sp>
    </p:spTree>
    <p:extLst>
      <p:ext uri="{BB962C8B-B14F-4D97-AF65-F5344CB8AC3E}">
        <p14:creationId xmlns:p14="http://schemas.microsoft.com/office/powerpoint/2010/main" val="45740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82;p19">
            <a:extLst>
              <a:ext uri="{FF2B5EF4-FFF2-40B4-BE49-F238E27FC236}">
                <a16:creationId xmlns:a16="http://schemas.microsoft.com/office/drawing/2014/main" id="{40B49EF9-6F38-4744-B7C2-202747508945}"/>
              </a:ext>
            </a:extLst>
          </p:cNvPr>
          <p:cNvPicPr preferRelativeResize="0"/>
          <p:nvPr/>
        </p:nvPicPr>
        <p:blipFill>
          <a:blip r:embed="rId2"/>
          <a:srcRect t="12604" b="12604"/>
          <a:stretch/>
        </p:blipFill>
        <p:spPr>
          <a:xfrm>
            <a:off x="0" y="-13912"/>
            <a:ext cx="12250700" cy="6871912"/>
          </a:xfrm>
          <a:prstGeom prst="rect">
            <a:avLst/>
          </a:prstGeom>
          <a:noFill/>
          <a:ln>
            <a:noFill/>
          </a:ln>
        </p:spPr>
      </p:pic>
      <p:sp>
        <p:nvSpPr>
          <p:cNvPr id="5" name="Recortar rectángulo de una esquina 4">
            <a:extLst>
              <a:ext uri="{FF2B5EF4-FFF2-40B4-BE49-F238E27FC236}">
                <a16:creationId xmlns:a16="http://schemas.microsoft.com/office/drawing/2014/main" id="{A950BFD4-51B3-584E-98C1-06F13CB390AE}"/>
              </a:ext>
            </a:extLst>
          </p:cNvPr>
          <p:cNvSpPr/>
          <p:nvPr/>
        </p:nvSpPr>
        <p:spPr>
          <a:xfrm>
            <a:off x="-41301" y="4859996"/>
            <a:ext cx="6556402" cy="175432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6BF6253C-B368-3543-B16B-84CFE84ABE02}"/>
              </a:ext>
            </a:extLst>
          </p:cNvPr>
          <p:cNvSpPr/>
          <p:nvPr/>
        </p:nvSpPr>
        <p:spPr>
          <a:xfrm>
            <a:off x="693939" y="5075439"/>
            <a:ext cx="5694161" cy="1323439"/>
          </a:xfrm>
          <a:prstGeom prst="rect">
            <a:avLst/>
          </a:prstGeom>
        </p:spPr>
        <p:txBody>
          <a:bodyPr wrap="square">
            <a:spAutoFit/>
          </a:bodyPr>
          <a:lstStyle/>
          <a:p>
            <a:pPr algn="ctr"/>
            <a:r>
              <a:rPr lang="en-US" sz="4000" b="1" dirty="0">
                <a:solidFill>
                  <a:schemeClr val="dk1"/>
                </a:solidFill>
                <a:latin typeface="ITC Avant Garde Std Bk" panose="020B0502020202020204" pitchFamily="34" charset="77"/>
                <a:ea typeface="Questrial"/>
                <a:cs typeface="Questrial"/>
                <a:sym typeface="Questrial"/>
              </a:rPr>
              <a:t>Findings:</a:t>
            </a:r>
            <a:br>
              <a:rPr lang="en-US" sz="900" b="1" dirty="0">
                <a:solidFill>
                  <a:schemeClr val="dk1"/>
                </a:solidFill>
                <a:latin typeface="ITC Avant Garde Std Bk" panose="020B0502020202020204" pitchFamily="34" charset="77"/>
                <a:ea typeface="Questrial"/>
                <a:cs typeface="Questrial"/>
                <a:sym typeface="Questrial"/>
              </a:rPr>
            </a:br>
            <a:r>
              <a:rPr lang="en-US" sz="4000" b="1" dirty="0">
                <a:solidFill>
                  <a:schemeClr val="dk1"/>
                </a:solidFill>
                <a:latin typeface="ITC Avant Garde Std Md" panose="020B0502020202020204" pitchFamily="34" charset="77"/>
                <a:ea typeface="Questrial"/>
                <a:cs typeface="Questrial"/>
                <a:sym typeface="Questrial"/>
              </a:rPr>
              <a:t>GBV and Protection</a:t>
            </a:r>
            <a:endParaRPr lang="es-GT" sz="4000" b="1" dirty="0">
              <a:latin typeface="ITC Avant Garde Std Md" panose="020B0502020202020204" pitchFamily="34" charset="77"/>
            </a:endParaRPr>
          </a:p>
        </p:txBody>
      </p:sp>
    </p:spTree>
    <p:extLst>
      <p:ext uri="{BB962C8B-B14F-4D97-AF65-F5344CB8AC3E}">
        <p14:creationId xmlns:p14="http://schemas.microsoft.com/office/powerpoint/2010/main" val="263666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ortar rectángulo de una esquina 9">
            <a:extLst>
              <a:ext uri="{FF2B5EF4-FFF2-40B4-BE49-F238E27FC236}">
                <a16:creationId xmlns:a16="http://schemas.microsoft.com/office/drawing/2014/main" id="{0D5A7494-FC11-3B4F-B589-3C9C821046AD}"/>
              </a:ext>
            </a:extLst>
          </p:cNvPr>
          <p:cNvSpPr/>
          <p:nvPr/>
        </p:nvSpPr>
        <p:spPr>
          <a:xfrm>
            <a:off x="838935" y="4215866"/>
            <a:ext cx="11310951" cy="1812364"/>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ortar rectángulo de una esquina 4">
            <a:extLst>
              <a:ext uri="{FF2B5EF4-FFF2-40B4-BE49-F238E27FC236}">
                <a16:creationId xmlns:a16="http://schemas.microsoft.com/office/drawing/2014/main" id="{E1F61394-54F9-B944-AD1E-74799CB130BA}"/>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2DD94A93-6990-DD4E-AFDD-AF965BEE929D}"/>
              </a:ext>
            </a:extLst>
          </p:cNvPr>
          <p:cNvSpPr/>
          <p:nvPr/>
        </p:nvSpPr>
        <p:spPr>
          <a:xfrm>
            <a:off x="687177" y="547139"/>
            <a:ext cx="7823637" cy="461665"/>
          </a:xfrm>
          <a:prstGeom prst="rect">
            <a:avLst/>
          </a:prstGeom>
        </p:spPr>
        <p:txBody>
          <a:bodyPr wrap="square">
            <a:spAutoFit/>
          </a:bodyPr>
          <a:lstStyle/>
          <a:p>
            <a:pPr algn="ctr"/>
            <a:r>
              <a:rPr lang="en-US" sz="2400" b="1" dirty="0">
                <a:solidFill>
                  <a:schemeClr val="dk1"/>
                </a:solidFill>
                <a:latin typeface="ITC Avant Garde Std Bk" panose="020B0502020202020204" pitchFamily="34" charset="77"/>
                <a:ea typeface="Questrial"/>
                <a:cs typeface="Questrial"/>
                <a:sym typeface="Questrial"/>
              </a:rPr>
              <a:t>Shelter &amp; Safety in Camps</a:t>
            </a:r>
            <a:endParaRPr lang="es-GT" sz="2400" dirty="0">
              <a:latin typeface="ITC Avant Garde Std Bk" panose="020B0502020202020204" pitchFamily="34" charset="77"/>
            </a:endParaRPr>
          </a:p>
        </p:txBody>
      </p:sp>
      <p:sp>
        <p:nvSpPr>
          <p:cNvPr id="7" name="CuadroTexto 6">
            <a:extLst>
              <a:ext uri="{FF2B5EF4-FFF2-40B4-BE49-F238E27FC236}">
                <a16:creationId xmlns:a16="http://schemas.microsoft.com/office/drawing/2014/main" id="{3DA30AAB-7DBC-AD48-9DF1-CB4F70AB6315}"/>
              </a:ext>
            </a:extLst>
          </p:cNvPr>
          <p:cNvSpPr txBox="1"/>
          <p:nvPr/>
        </p:nvSpPr>
        <p:spPr>
          <a:xfrm>
            <a:off x="911198" y="2058781"/>
            <a:ext cx="10995457" cy="1754326"/>
          </a:xfrm>
          <a:prstGeom prst="rect">
            <a:avLst/>
          </a:prstGeom>
          <a:noFill/>
        </p:spPr>
        <p:txBody>
          <a:bodyPr wrap="square" rtlCol="0">
            <a:spAutoFit/>
          </a:bodyPr>
          <a:lstStyle/>
          <a:p>
            <a:pPr marL="342900" indent="-342900">
              <a:spcBef>
                <a:spcPts val="0"/>
              </a:spcBef>
              <a:buClr>
                <a:schemeClr val="dk1"/>
              </a:buClr>
              <a:buSzPts val="1800"/>
            </a:pPr>
            <a:r>
              <a:rPr lang="en-US" b="1" dirty="0">
                <a:latin typeface="ITC Avant Garde Std Md" panose="020B0502020202020204" pitchFamily="34" charset="77"/>
              </a:rPr>
              <a:t>Insight #20 : </a:t>
            </a:r>
            <a:r>
              <a:rPr lang="en-US" b="1" i="1" dirty="0">
                <a:latin typeface="ITC Avant Garde Std Md" panose="020B0502020202020204" pitchFamily="34" charset="77"/>
              </a:rPr>
              <a:t>Shelter are insecure for women and girls, </a:t>
            </a:r>
            <a:r>
              <a:rPr lang="en-US" dirty="0">
                <a:latin typeface="ITC Avant Garde Std Bk" panose="020B0502020202020204" pitchFamily="34" charset="77"/>
              </a:rPr>
              <a:t>because of mixed sex sleeping arrangements (20-40 to one room), especially for unaccompanied minors</a:t>
            </a:r>
          </a:p>
          <a:p>
            <a:pPr marL="342900" indent="-342900">
              <a:spcBef>
                <a:spcPts val="0"/>
              </a:spcBef>
              <a:buClr>
                <a:schemeClr val="dk1"/>
              </a:buClr>
              <a:buSzPts val="1800"/>
            </a:pPr>
            <a:endParaRPr lang="en-US" dirty="0">
              <a:solidFill>
                <a:srgbClr val="FF0000"/>
              </a:solidFill>
              <a:latin typeface="ITC Avant Garde Std Bk" panose="020B0502020202020204" pitchFamily="34" charset="77"/>
            </a:endParaRPr>
          </a:p>
          <a:p>
            <a:pPr marL="342900" indent="-342900">
              <a:spcBef>
                <a:spcPts val="0"/>
              </a:spcBef>
              <a:buClr>
                <a:schemeClr val="dk1"/>
              </a:buClr>
              <a:buSzPts val="1800"/>
            </a:pPr>
            <a:r>
              <a:rPr lang="en-US" b="1" dirty="0">
                <a:latin typeface="ITC Avant Garde Std Md" panose="020B0502020202020204" pitchFamily="34" charset="77"/>
                <a:sym typeface="Questrial"/>
              </a:rPr>
              <a:t>Insight #21: </a:t>
            </a:r>
            <a:r>
              <a:rPr lang="en-US" b="1" i="1" dirty="0">
                <a:latin typeface="ITC Avant Garde Std Md" panose="020B0502020202020204" pitchFamily="34" charset="77"/>
                <a:sym typeface="Questrial"/>
              </a:rPr>
              <a:t>Camps have a porous border. </a:t>
            </a:r>
            <a:r>
              <a:rPr lang="en-US" dirty="0">
                <a:latin typeface="ITC Avant Garde Std Bk" panose="020B0502020202020204" pitchFamily="34" charset="77"/>
                <a:sym typeface="Questrial"/>
              </a:rPr>
              <a:t>Reports of strangers entering the camp at night and moving from shelter to shelter demanding cash and non-cash items. Women/new arrivals on outskirts of camps most vulnerable. </a:t>
            </a:r>
            <a:endParaRPr lang="es-GT" dirty="0">
              <a:latin typeface="ITC Avant Garde Std Bk" panose="020B0502020202020204" pitchFamily="34" charset="77"/>
            </a:endParaRPr>
          </a:p>
        </p:txBody>
      </p:sp>
      <p:sp>
        <p:nvSpPr>
          <p:cNvPr id="8" name="CuadroTexto 7">
            <a:extLst>
              <a:ext uri="{FF2B5EF4-FFF2-40B4-BE49-F238E27FC236}">
                <a16:creationId xmlns:a16="http://schemas.microsoft.com/office/drawing/2014/main" id="{732C635F-71CB-F94D-AFB1-F615535C0BAA}"/>
              </a:ext>
            </a:extLst>
          </p:cNvPr>
          <p:cNvSpPr txBox="1"/>
          <p:nvPr/>
        </p:nvSpPr>
        <p:spPr>
          <a:xfrm>
            <a:off x="911198" y="4437245"/>
            <a:ext cx="10995457" cy="1384995"/>
          </a:xfrm>
          <a:prstGeom prst="rect">
            <a:avLst/>
          </a:prstGeom>
          <a:noFill/>
        </p:spPr>
        <p:txBody>
          <a:bodyPr wrap="square" rtlCol="0">
            <a:spAutoFit/>
          </a:bodyPr>
          <a:lstStyle/>
          <a:p>
            <a:pPr algn="just"/>
            <a:r>
              <a:rPr lang="aa-ET" sz="1200" b="1" dirty="0">
                <a:solidFill>
                  <a:srgbClr val="000000"/>
                </a:solidFill>
                <a:effectLst/>
                <a:latin typeface="ITC Avant Garde Std Bk" panose="020B0502020202020204" pitchFamily="34" charset="77"/>
                <a:ea typeface="Calibri" panose="020F0502020204030204" pitchFamily="34" charset="0"/>
                <a:cs typeface="Calibri Light" panose="020F0302020204030204" pitchFamily="34" charset="0"/>
              </a:rPr>
              <a:t>‘‘</a:t>
            </a:r>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We are scared of men who are unfamiliar to us whether they are fellow refugees or local community members. We are scared of going to the toilets because we have heard that one woman has been killed and we are scared of facing the same fate. We also don’t feel safe going to the shower rooms. Peace keeping should be strengthened, and peace keeping bodies should be present at the camp site. In addition to that light would solve a lot of our problems, it’s the darkness that scares us.’</a:t>
            </a:r>
            <a:endParaRPr lang="aa-ET" sz="1200" dirty="0">
              <a:latin typeface="ITC Avant Garde Std Bk" panose="020B0502020202020204" pitchFamily="34" charset="77"/>
              <a:ea typeface="Calibri" panose="020F0502020204030204" pitchFamily="34" charset="0"/>
              <a:cs typeface="Times New Roman" panose="02020603050405020304" pitchFamily="18" charset="0"/>
            </a:endParaRPr>
          </a:p>
          <a:p>
            <a:pPr algn="just"/>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 </a:t>
            </a:r>
            <a:endParaRPr lang="aa-ET" sz="1200" dirty="0">
              <a:latin typeface="ITC Avant Garde Std Bk" panose="020B0502020202020204" pitchFamily="34" charset="77"/>
              <a:ea typeface="Calibri" panose="020F0502020204030204" pitchFamily="34" charset="0"/>
              <a:cs typeface="Times New Roman" panose="02020603050405020304" pitchFamily="18" charset="0"/>
            </a:endParaRPr>
          </a:p>
          <a:p>
            <a:pPr algn="just"/>
            <a:r>
              <a:rPr lang="aa-ET" sz="1200" b="1" dirty="0">
                <a:effectLst/>
                <a:latin typeface="ITC Avant Garde Std Bk" panose="020B0502020202020204" pitchFamily="34" charset="77"/>
                <a:ea typeface="Calibri" panose="020F0502020204030204" pitchFamily="34" charset="0"/>
                <a:cs typeface="Calibri Light" panose="020F0302020204030204" pitchFamily="34" charset="0"/>
              </a:rPr>
              <a:t>WR18-25 FGD, Adi Harush Refugee Camp</a:t>
            </a:r>
            <a:endParaRPr lang="aa-ET" sz="1200" dirty="0">
              <a:latin typeface="ITC Avant Garde Std Bk" panose="020B0502020202020204" pitchFamily="34" charset="77"/>
              <a:ea typeface="Calibri" panose="020F0502020204030204" pitchFamily="34" charset="0"/>
              <a:cs typeface="Times New Roman" panose="02020603050405020304" pitchFamily="18" charset="0"/>
            </a:endParaRPr>
          </a:p>
          <a:p>
            <a:endParaRPr lang="es-GT" sz="1200" dirty="0">
              <a:latin typeface="ITC Avant Garde Std Bk" panose="020B0502020202020204" pitchFamily="34" charset="77"/>
            </a:endParaRPr>
          </a:p>
        </p:txBody>
      </p:sp>
    </p:spTree>
    <p:extLst>
      <p:ext uri="{BB962C8B-B14F-4D97-AF65-F5344CB8AC3E}">
        <p14:creationId xmlns:p14="http://schemas.microsoft.com/office/powerpoint/2010/main" val="2214263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2CC3B985-1C57-FE49-9751-3E4F74275C2A}"/>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BDA37D1-D226-E54A-B3A6-921AC832F401}"/>
              </a:ext>
            </a:extLst>
          </p:cNvPr>
          <p:cNvSpPr/>
          <p:nvPr/>
        </p:nvSpPr>
        <p:spPr>
          <a:xfrm>
            <a:off x="1485463" y="556598"/>
            <a:ext cx="7823637" cy="461665"/>
          </a:xfrm>
          <a:prstGeom prst="rect">
            <a:avLst/>
          </a:prstGeom>
        </p:spPr>
        <p:txBody>
          <a:bodyPr wrap="square">
            <a:spAutoFit/>
          </a:bodyPr>
          <a:lstStyle/>
          <a:p>
            <a:pPr algn="ctr"/>
            <a:r>
              <a:rPr lang="en-US" sz="2400" b="1" dirty="0">
                <a:solidFill>
                  <a:schemeClr val="dk1"/>
                </a:solidFill>
                <a:latin typeface="ITC Avant Garde Std Bk" panose="020B0502020202020204" pitchFamily="34" charset="77"/>
                <a:ea typeface="Questrial"/>
                <a:cs typeface="Questrial"/>
                <a:sym typeface="Questrial"/>
              </a:rPr>
              <a:t>Trends in GBV –Conflict -Related</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4BC50A1C-923E-BC4D-82BC-D67E758BD178}"/>
              </a:ext>
            </a:extLst>
          </p:cNvPr>
          <p:cNvSpPr txBox="1"/>
          <p:nvPr/>
        </p:nvSpPr>
        <p:spPr>
          <a:xfrm>
            <a:off x="0" y="1539816"/>
            <a:ext cx="7427885" cy="5244513"/>
          </a:xfrm>
          <a:prstGeom prst="rect">
            <a:avLst/>
          </a:prstGeom>
          <a:noFill/>
        </p:spPr>
        <p:txBody>
          <a:bodyPr wrap="square" rtlCol="0">
            <a:spAutoFit/>
          </a:bodyPr>
          <a:lstStyle/>
          <a:p>
            <a:pPr marL="228600" indent="-228600">
              <a:lnSpc>
                <a:spcPct val="90000"/>
              </a:lnSpc>
              <a:buSzPts val="2400"/>
              <a:buFont typeface="Arial"/>
              <a:buChar char="•"/>
            </a:pPr>
            <a:r>
              <a:rPr lang="en-US" b="1" dirty="0">
                <a:latin typeface="ITC Avant Garde Std Md" panose="020B0502020202020204" pitchFamily="34" charset="77"/>
                <a:ea typeface="Questrial"/>
                <a:cs typeface="Questrial"/>
                <a:sym typeface="Questrial"/>
              </a:rPr>
              <a:t>Low reporting of GBV. </a:t>
            </a:r>
          </a:p>
          <a:p>
            <a:pPr marL="685800" lvl="1" indent="-228600">
              <a:lnSpc>
                <a:spcPct val="90000"/>
              </a:lnSpc>
              <a:buSzPts val="2400"/>
              <a:buFont typeface="Arial"/>
              <a:buChar char="•"/>
            </a:pPr>
            <a:endParaRPr lang="en-US" dirty="0">
              <a:latin typeface="ITC Avant Garde Std Md" panose="020B0502020202020204" pitchFamily="34" charset="77"/>
              <a:ea typeface="Questrial"/>
              <a:cs typeface="Questrial"/>
              <a:sym typeface="Questrial"/>
            </a:endParaRPr>
          </a:p>
          <a:p>
            <a:pPr marL="685800" lvl="1" indent="-228600">
              <a:lnSpc>
                <a:spcPct val="90000"/>
              </a:lnSpc>
              <a:buSzPts val="2400"/>
              <a:buFont typeface="Arial"/>
              <a:buChar char="•"/>
            </a:pPr>
            <a:r>
              <a:rPr lang="en-US" dirty="0">
                <a:latin typeface="ITC Avant Garde Std Md" panose="020B0502020202020204" pitchFamily="34" charset="77"/>
                <a:ea typeface="Questrial"/>
                <a:cs typeface="Questrial"/>
                <a:sym typeface="Questrial"/>
              </a:rPr>
              <a:t>No clear, safe reporting mechanisms, fear of reprisals</a:t>
            </a:r>
          </a:p>
          <a:p>
            <a:pPr marL="742950" lvl="1" indent="-285750">
              <a:buFont typeface="Arial" panose="020B0604020202020204" pitchFamily="34" charset="0"/>
              <a:buChar char="•"/>
            </a:pPr>
            <a:r>
              <a:rPr lang="en-US" b="1" dirty="0"/>
              <a:t>Breakdown of law and order leading to weakened accountability mechanisms </a:t>
            </a:r>
          </a:p>
          <a:p>
            <a:pPr marL="742950" lvl="1" indent="-285750">
              <a:buFont typeface="Arial" panose="020B0604020202020204" pitchFamily="34" charset="0"/>
              <a:buChar char="•"/>
            </a:pPr>
            <a:r>
              <a:rPr lang="en-US" b="1" dirty="0"/>
              <a:t>Economic uncertainty and lack of economic alternatives for women </a:t>
            </a:r>
          </a:p>
          <a:p>
            <a:pPr marL="742950" lvl="1" indent="-285750">
              <a:buFont typeface="Arial" panose="020B0604020202020204" pitchFamily="34" charset="0"/>
              <a:buChar char="•"/>
            </a:pPr>
            <a:r>
              <a:rPr lang="en-US" b="1" dirty="0"/>
              <a:t>Increased consumption of alcohol by men </a:t>
            </a:r>
          </a:p>
          <a:p>
            <a:pPr marL="742950" lvl="1" indent="-285750">
              <a:buFont typeface="Arial" panose="020B0604020202020204" pitchFamily="34" charset="0"/>
              <a:buChar char="•"/>
            </a:pPr>
            <a:r>
              <a:rPr lang="en-US" b="1" dirty="0"/>
              <a:t>Emphasis on basic needs sidelines conversations on GBV </a:t>
            </a:r>
            <a:endParaRPr lang="en-US" dirty="0"/>
          </a:p>
          <a:p>
            <a:pPr marL="742950" lvl="1" indent="-285750">
              <a:buFont typeface="Arial" panose="020B0604020202020204" pitchFamily="34" charset="0"/>
              <a:buChar char="•"/>
            </a:pPr>
            <a:endParaRPr lang="en-US" dirty="0"/>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r>
              <a:rPr lang="en-US" b="1" dirty="0">
                <a:latin typeface="ITC Avant Garde Std Md" panose="020B0502020202020204" pitchFamily="34" charset="77"/>
                <a:ea typeface="Questrial"/>
                <a:cs typeface="Questrial"/>
                <a:sym typeface="Questrial"/>
              </a:rPr>
              <a:t>Majority of cases reported to IRC involved rape of women and girls. </a:t>
            </a: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endParaRPr lang="en-US"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r>
              <a:rPr lang="en-US" b="1" dirty="0">
                <a:latin typeface="ITC Avant Garde Std Md" panose="020B0502020202020204" pitchFamily="34" charset="77"/>
                <a:ea typeface="Questrial"/>
                <a:cs typeface="Questrial"/>
                <a:sym typeface="Questrial"/>
              </a:rPr>
              <a:t>USAID/Insecurity Insights Report: </a:t>
            </a:r>
            <a:endParaRPr lang="en-US" dirty="0">
              <a:latin typeface="ITC Avant Garde Std Md" panose="020B0502020202020204" pitchFamily="34" charset="77"/>
              <a:ea typeface="Questrial"/>
              <a:cs typeface="Questrial"/>
              <a:sym typeface="Questrial"/>
            </a:endParaRPr>
          </a:p>
          <a:p>
            <a:pPr marL="685800" lvl="1" indent="-228600">
              <a:lnSpc>
                <a:spcPct val="90000"/>
              </a:lnSpc>
              <a:buSzPts val="2400"/>
              <a:buFont typeface="Arial"/>
              <a:buChar char="•"/>
            </a:pPr>
            <a:r>
              <a:rPr lang="en-US" b="1" dirty="0">
                <a:latin typeface="ITC Avant Garde Std Md" panose="020B0502020202020204" pitchFamily="34" charset="77"/>
                <a:ea typeface="Questrial"/>
                <a:cs typeface="Questrial"/>
                <a:sym typeface="Questrial"/>
              </a:rPr>
              <a:t>Locations: </a:t>
            </a:r>
            <a:r>
              <a:rPr lang="en-US" dirty="0">
                <a:latin typeface="ITC Avant Garde Std Bk" panose="020B0502020202020204" pitchFamily="34" charset="77"/>
                <a:ea typeface="Questrial"/>
                <a:cs typeface="Questrial"/>
                <a:sym typeface="Questrial"/>
              </a:rPr>
              <a:t>home (39%), camp (21%), walking on road (18%), hospital (11%), open area (11%), convent (4%).</a:t>
            </a:r>
            <a:endParaRPr lang="es-GT" dirty="0">
              <a:latin typeface="ITC Avant Garde Std Bk" panose="020B0502020202020204" pitchFamily="34" charset="77"/>
            </a:endParaRPr>
          </a:p>
        </p:txBody>
      </p:sp>
    </p:spTree>
    <p:extLst>
      <p:ext uri="{BB962C8B-B14F-4D97-AF65-F5344CB8AC3E}">
        <p14:creationId xmlns:p14="http://schemas.microsoft.com/office/powerpoint/2010/main" val="261119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en blanco y negro de un grupo de personas de pie&#10;&#10;Descripción generada automáticamente">
            <a:extLst>
              <a:ext uri="{FF2B5EF4-FFF2-40B4-BE49-F238E27FC236}">
                <a16:creationId xmlns:a16="http://schemas.microsoft.com/office/drawing/2014/main" id="{B6FF478E-B6DB-0743-949F-F972FDFD2832}"/>
              </a:ext>
            </a:extLst>
          </p:cNvPr>
          <p:cNvPicPr>
            <a:picLocks noChangeAspect="1"/>
          </p:cNvPicPr>
          <p:nvPr/>
        </p:nvPicPr>
        <p:blipFill rotWithShape="1">
          <a:blip r:embed="rId2">
            <a:alphaModFix amt="35000"/>
          </a:blip>
          <a:srcRect b="37912"/>
          <a:stretch/>
        </p:blipFill>
        <p:spPr>
          <a:xfrm>
            <a:off x="0" y="2601324"/>
            <a:ext cx="12191999" cy="4256676"/>
          </a:xfrm>
          <a:prstGeom prst="rect">
            <a:avLst/>
          </a:prstGeom>
        </p:spPr>
      </p:pic>
      <p:sp>
        <p:nvSpPr>
          <p:cNvPr id="4" name="Recortar rectángulo de una esquina 3">
            <a:extLst>
              <a:ext uri="{FF2B5EF4-FFF2-40B4-BE49-F238E27FC236}">
                <a16:creationId xmlns:a16="http://schemas.microsoft.com/office/drawing/2014/main" id="{48C44395-5A6D-8949-BE65-088CE1F1DE89}"/>
              </a:ext>
            </a:extLst>
          </p:cNvPr>
          <p:cNvSpPr/>
          <p:nvPr/>
        </p:nvSpPr>
        <p:spPr>
          <a:xfrm>
            <a:off x="-41301" y="266727"/>
            <a:ext cx="6805914" cy="1064768"/>
          </a:xfrm>
          <a:prstGeom prst="snip1Rect">
            <a:avLst/>
          </a:prstGeom>
          <a:solidFill>
            <a:srgbClr val="FD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CuadroTexto 4">
            <a:extLst>
              <a:ext uri="{FF2B5EF4-FFF2-40B4-BE49-F238E27FC236}">
                <a16:creationId xmlns:a16="http://schemas.microsoft.com/office/drawing/2014/main" id="{903692A6-35B4-894A-BD9F-26E789496C1B}"/>
              </a:ext>
            </a:extLst>
          </p:cNvPr>
          <p:cNvSpPr txBox="1"/>
          <p:nvPr/>
        </p:nvSpPr>
        <p:spPr>
          <a:xfrm>
            <a:off x="3866147" y="414390"/>
            <a:ext cx="2614863" cy="769441"/>
          </a:xfrm>
          <a:prstGeom prst="rect">
            <a:avLst/>
          </a:prstGeom>
          <a:noFill/>
        </p:spPr>
        <p:txBody>
          <a:bodyPr wrap="square" rtlCol="0">
            <a:spAutoFit/>
          </a:bodyPr>
          <a:lstStyle/>
          <a:p>
            <a:r>
              <a:rPr lang="en-US" sz="4400" b="1" dirty="0">
                <a:solidFill>
                  <a:schemeClr val="dk1"/>
                </a:solidFill>
                <a:latin typeface="ITC Avant Garde Std Md" panose="020B0502020202020204" pitchFamily="34" charset="77"/>
                <a:ea typeface="Questrial"/>
                <a:cs typeface="Questrial"/>
                <a:sym typeface="Questrial"/>
              </a:rPr>
              <a:t>Agenda</a:t>
            </a:r>
            <a:endParaRPr lang="es-GT" sz="4400" b="1" dirty="0">
              <a:latin typeface="ITC Avant Garde Std Md" panose="020B0502020202020204" pitchFamily="34" charset="77"/>
            </a:endParaRPr>
          </a:p>
        </p:txBody>
      </p:sp>
      <p:sp>
        <p:nvSpPr>
          <p:cNvPr id="7" name="CuadroTexto 6">
            <a:extLst>
              <a:ext uri="{FF2B5EF4-FFF2-40B4-BE49-F238E27FC236}">
                <a16:creationId xmlns:a16="http://schemas.microsoft.com/office/drawing/2014/main" id="{0DC9AAE5-9F49-1A44-8C54-7AE619D15566}"/>
              </a:ext>
            </a:extLst>
          </p:cNvPr>
          <p:cNvSpPr txBox="1"/>
          <p:nvPr/>
        </p:nvSpPr>
        <p:spPr>
          <a:xfrm>
            <a:off x="2290086" y="1899106"/>
            <a:ext cx="7479682" cy="3046988"/>
          </a:xfrm>
          <a:prstGeom prst="rect">
            <a:avLst/>
          </a:prstGeom>
          <a:noFill/>
        </p:spPr>
        <p:txBody>
          <a:bodyPr wrap="square" rtlCol="0">
            <a:spAutoFit/>
          </a:bodyPr>
          <a:lstStyle/>
          <a:p>
            <a:pPr marL="685800" lvl="0" indent="-457200">
              <a:buAutoNum type="arabicPeriod"/>
            </a:pPr>
            <a:r>
              <a:rPr lang="en-US" sz="2400" dirty="0">
                <a:solidFill>
                  <a:schemeClr val="dk1"/>
                </a:solidFill>
                <a:latin typeface="ITC Avant Garde Std Bk" panose="020B0502020202020204" pitchFamily="34" charset="77"/>
                <a:ea typeface="Questrial"/>
                <a:cs typeface="Quire Sans" panose="020F0502020204030204" pitchFamily="34" charset="0"/>
                <a:sym typeface="Questrial"/>
              </a:rPr>
              <a:t>Objectives of Rapid Gender Analysis</a:t>
            </a:r>
          </a:p>
          <a:p>
            <a:pPr marL="685800" lvl="0" indent="-457200">
              <a:buAutoNum type="arabicPeriod"/>
            </a:pPr>
            <a:endParaRPr lang="en-US" sz="2400" dirty="0">
              <a:solidFill>
                <a:schemeClr val="dk1"/>
              </a:solidFill>
              <a:latin typeface="ITC Avant Garde Std Bk" panose="020B0502020202020204" pitchFamily="34" charset="77"/>
              <a:ea typeface="Questrial"/>
              <a:cs typeface="Quire Sans" panose="020F0502020204030204" pitchFamily="34" charset="0"/>
              <a:sym typeface="Questrial"/>
            </a:endParaRPr>
          </a:p>
          <a:p>
            <a:pPr marL="685800" lvl="0" indent="-457200">
              <a:buAutoNum type="arabicPeriod"/>
            </a:pPr>
            <a:r>
              <a:rPr lang="en-US" sz="2400" dirty="0">
                <a:solidFill>
                  <a:schemeClr val="dk1"/>
                </a:solidFill>
                <a:latin typeface="ITC Avant Garde Std Bk" panose="020B0502020202020204" pitchFamily="34" charset="77"/>
                <a:ea typeface="Questrial"/>
                <a:cs typeface="Quire Sans" panose="020F0502020204030204" pitchFamily="34" charset="0"/>
                <a:sym typeface="Questrial"/>
              </a:rPr>
              <a:t>Methodology and approach: sample, validation, limitations, DQA</a:t>
            </a:r>
          </a:p>
          <a:p>
            <a:pPr marL="685800" lvl="0" indent="-457200">
              <a:buAutoNum type="arabicPeriod"/>
            </a:pPr>
            <a:endParaRPr lang="en-US" sz="2400" dirty="0">
              <a:solidFill>
                <a:schemeClr val="dk1"/>
              </a:solidFill>
              <a:latin typeface="ITC Avant Garde Std Bk" panose="020B0502020202020204" pitchFamily="34" charset="77"/>
              <a:ea typeface="Questrial"/>
              <a:cs typeface="Quire Sans" panose="020F0502020204030204" pitchFamily="34" charset="0"/>
              <a:sym typeface="Questrial"/>
            </a:endParaRPr>
          </a:p>
          <a:p>
            <a:pPr marL="685800" lvl="0" indent="-457200">
              <a:buAutoNum type="arabicPeriod"/>
            </a:pPr>
            <a:r>
              <a:rPr lang="en-US" sz="2400" dirty="0">
                <a:latin typeface="ITC Avant Garde Std Bk" panose="020B0502020202020204" pitchFamily="34" charset="77"/>
                <a:cs typeface="Quire Sans" panose="020F0502020204030204" pitchFamily="34" charset="0"/>
              </a:rPr>
              <a:t>Findings</a:t>
            </a:r>
          </a:p>
          <a:p>
            <a:pPr marL="228600" lvl="0"/>
            <a:endParaRPr lang="en-US" sz="2400" dirty="0">
              <a:latin typeface="ITC Avant Garde Std Bk" panose="020B0502020202020204" pitchFamily="34" charset="77"/>
              <a:cs typeface="Quire Sans" panose="020F0502020204030204" pitchFamily="34" charset="0"/>
            </a:endParaRPr>
          </a:p>
          <a:p>
            <a:pPr marL="228600" lvl="0"/>
            <a:r>
              <a:rPr lang="en-US" sz="2400" dirty="0">
                <a:latin typeface="ITC Avant Garde Std Bk" panose="020B0502020202020204" pitchFamily="34" charset="77"/>
                <a:cs typeface="Quire Sans" panose="020F0502020204030204" pitchFamily="34" charset="0"/>
              </a:rPr>
              <a:t>4. Recommendations</a:t>
            </a:r>
            <a:endParaRPr lang="es-GT" sz="2400" dirty="0">
              <a:latin typeface="ITC Avant Garde Std Bk" panose="020B0502020202020204" pitchFamily="34" charset="77"/>
            </a:endParaRPr>
          </a:p>
        </p:txBody>
      </p:sp>
    </p:spTree>
    <p:extLst>
      <p:ext uri="{BB962C8B-B14F-4D97-AF65-F5344CB8AC3E}">
        <p14:creationId xmlns:p14="http://schemas.microsoft.com/office/powerpoint/2010/main" val="426134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rtar rectángulo de una esquina 4">
            <a:extLst>
              <a:ext uri="{FF2B5EF4-FFF2-40B4-BE49-F238E27FC236}">
                <a16:creationId xmlns:a16="http://schemas.microsoft.com/office/drawing/2014/main" id="{02FE57FE-D79C-2C45-A226-5AC29894F9B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E3B1B863-3E20-AE4D-A820-3B47919DDD11}"/>
              </a:ext>
            </a:extLst>
          </p:cNvPr>
          <p:cNvSpPr/>
          <p:nvPr/>
        </p:nvSpPr>
        <p:spPr>
          <a:xfrm>
            <a:off x="1485463" y="556598"/>
            <a:ext cx="7823637" cy="461665"/>
          </a:xfrm>
          <a:prstGeom prst="rect">
            <a:avLst/>
          </a:prstGeom>
        </p:spPr>
        <p:txBody>
          <a:bodyPr wrap="square">
            <a:spAutoFit/>
          </a:bodyPr>
          <a:lstStyle/>
          <a:p>
            <a:pPr algn="ctr"/>
            <a:r>
              <a:rPr lang="en-US" sz="2400" b="1" dirty="0">
                <a:solidFill>
                  <a:schemeClr val="dk1"/>
                </a:solidFill>
                <a:latin typeface="ITC Avant Garde Std Bk" panose="020B0502020202020204" pitchFamily="34" charset="77"/>
                <a:ea typeface="Questrial"/>
                <a:cs typeface="Questrial"/>
                <a:sym typeface="Questrial"/>
              </a:rPr>
              <a:t>Trends in GBV – GBV Continues to be Priority Concern</a:t>
            </a:r>
            <a:endParaRPr lang="es-GT" sz="2400" dirty="0">
              <a:latin typeface="ITC Avant Garde Std Bk" panose="020B0502020202020204" pitchFamily="34" charset="77"/>
            </a:endParaRPr>
          </a:p>
        </p:txBody>
      </p:sp>
      <p:sp>
        <p:nvSpPr>
          <p:cNvPr id="7" name="CuadroTexto 6">
            <a:extLst>
              <a:ext uri="{FF2B5EF4-FFF2-40B4-BE49-F238E27FC236}">
                <a16:creationId xmlns:a16="http://schemas.microsoft.com/office/drawing/2014/main" id="{CB08937E-8DA2-BF48-BF96-5453CC798267}"/>
              </a:ext>
            </a:extLst>
          </p:cNvPr>
          <p:cNvSpPr txBox="1"/>
          <p:nvPr/>
        </p:nvSpPr>
        <p:spPr>
          <a:xfrm>
            <a:off x="275771" y="2019300"/>
            <a:ext cx="11183412" cy="3693319"/>
          </a:xfrm>
          <a:prstGeom prst="rect">
            <a:avLst/>
          </a:prstGeom>
          <a:noFill/>
        </p:spPr>
        <p:txBody>
          <a:bodyPr wrap="square" rtlCol="0">
            <a:spAutoFit/>
          </a:bodyPr>
          <a:lstStyle/>
          <a:p>
            <a:pPr lvl="1"/>
            <a:r>
              <a:rPr lang="en-US" b="1" dirty="0">
                <a:latin typeface="ITC Avant Garde Std Md" panose="020B0502020202020204" pitchFamily="34" charset="77"/>
              </a:rPr>
              <a:t>Insight #22: </a:t>
            </a:r>
            <a:r>
              <a:rPr lang="en-US" b="1" i="1" dirty="0">
                <a:latin typeface="ITC Avant Garde Std Md" panose="020B0502020202020204" pitchFamily="34" charset="77"/>
              </a:rPr>
              <a:t>GBV continues and women’s vulnerability compounded by breakdown </a:t>
            </a:r>
            <a:r>
              <a:rPr lang="en-US" dirty="0">
                <a:latin typeface="ITC Avant Garde Std Bk" panose="020B0502020202020204" pitchFamily="34" charset="77"/>
              </a:rPr>
              <a:t>in social structures, accountability, sanctions for perpetrators, fear of retaliation, increase in alcoholism, lack of food/cash, exposure during conflict, disagreement between couples, lack of reporting mechanisms and services.</a:t>
            </a:r>
          </a:p>
          <a:p>
            <a:pPr lvl="1"/>
            <a:endParaRPr lang="en-US" dirty="0">
              <a:latin typeface="ITC Avant Garde Std Bk" panose="020B0502020202020204" pitchFamily="34" charset="77"/>
            </a:endParaRPr>
          </a:p>
          <a:p>
            <a:pPr lvl="1"/>
            <a:r>
              <a:rPr lang="en-US" b="1" dirty="0">
                <a:latin typeface="ITC Avant Garde Std Bk" panose="020B0502020202020204" pitchFamily="34" charset="77"/>
              </a:rPr>
              <a:t>Insight #23: Tension in the home and Intimate Partner Violence (IPV) reported to be on the rise. </a:t>
            </a:r>
          </a:p>
          <a:p>
            <a:pPr lvl="1"/>
            <a:endParaRPr lang="en-US" b="1" dirty="0">
              <a:latin typeface="ITC Avant Garde Std Bk" panose="020B0502020202020204" pitchFamily="34" charset="77"/>
            </a:endParaRPr>
          </a:p>
          <a:p>
            <a:pPr lvl="1"/>
            <a:endParaRPr lang="en-US" b="1" dirty="0">
              <a:latin typeface="ITC Avant Garde Std Md" panose="020B0502020202020204" pitchFamily="34" charset="77"/>
            </a:endParaRPr>
          </a:p>
          <a:p>
            <a:pPr lvl="1"/>
            <a:r>
              <a:rPr lang="en-US" b="1" dirty="0">
                <a:latin typeface="ITC Avant Garde Std Md" panose="020B0502020202020204" pitchFamily="34" charset="77"/>
              </a:rPr>
              <a:t>Insight #24: </a:t>
            </a:r>
            <a:r>
              <a:rPr lang="en-US" b="1" i="1" dirty="0">
                <a:latin typeface="ITC Avant Garde Std Md" panose="020B0502020202020204" pitchFamily="34" charset="77"/>
              </a:rPr>
              <a:t>More social stigma against reporting than before, perception that there are “more pressing concerns” like hunger. </a:t>
            </a:r>
            <a:endParaRPr lang="en-US" b="1" i="1" dirty="0">
              <a:solidFill>
                <a:schemeClr val="dk1"/>
              </a:solidFill>
              <a:latin typeface="ITC Avant Garde Std Md" panose="020B0502020202020204" pitchFamily="34" charset="77"/>
              <a:ea typeface="Questrial"/>
              <a:cs typeface="Questrial"/>
              <a:sym typeface="Questrial"/>
            </a:endParaRPr>
          </a:p>
          <a:p>
            <a:pPr lvl="1"/>
            <a:endParaRPr lang="en-US" b="1" dirty="0">
              <a:latin typeface="ITC Avant Garde Std Bk" panose="020B0502020202020204" pitchFamily="34" charset="77"/>
              <a:sym typeface="Questrial"/>
            </a:endParaRPr>
          </a:p>
          <a:p>
            <a:pPr lvl="1"/>
            <a:r>
              <a:rPr lang="en-US" b="1" dirty="0">
                <a:latin typeface="ITC Avant Garde Std Md" panose="020B0502020202020204" pitchFamily="34" charset="77"/>
                <a:sym typeface="Questrial"/>
              </a:rPr>
              <a:t>Insight #25: </a:t>
            </a:r>
            <a:r>
              <a:rPr lang="en-US" b="1" i="1" dirty="0">
                <a:latin typeface="ITC Avant Garde Std Md" panose="020B0502020202020204" pitchFamily="34" charset="77"/>
                <a:sym typeface="Questrial"/>
              </a:rPr>
              <a:t>Lack of medical services for GBV survivors.</a:t>
            </a:r>
            <a:r>
              <a:rPr lang="en-US" b="1" dirty="0">
                <a:latin typeface="ITC Avant Garde Std Bk" panose="020B0502020202020204" pitchFamily="34" charset="77"/>
                <a:sym typeface="Questrial"/>
              </a:rPr>
              <a:t> </a:t>
            </a:r>
            <a:r>
              <a:rPr lang="en-US" dirty="0">
                <a:latin typeface="ITC Avant Garde Std Bk" panose="020B0502020202020204" pitchFamily="34" charset="77"/>
                <a:sym typeface="Questrial"/>
              </a:rPr>
              <a:t>Only </a:t>
            </a:r>
            <a:r>
              <a:rPr lang="en-US" dirty="0" err="1">
                <a:latin typeface="ITC Avant Garde Std Bk" panose="020B0502020202020204" pitchFamily="34" charset="77"/>
                <a:sym typeface="Questrial"/>
              </a:rPr>
              <a:t>Suhul</a:t>
            </a:r>
            <a:r>
              <a:rPr lang="en-US" dirty="0">
                <a:latin typeface="ITC Avant Garde Std Bk" panose="020B0502020202020204" pitchFamily="34" charset="77"/>
                <a:sym typeface="Questrial"/>
              </a:rPr>
              <a:t> hospital has PEP. Health workers not trained to receive cases. Survivors being turned away.</a:t>
            </a:r>
          </a:p>
          <a:p>
            <a:endParaRPr lang="es-GT" dirty="0">
              <a:latin typeface="ITC Avant Garde Std Bk" panose="020B0502020202020204" pitchFamily="34" charset="77"/>
            </a:endParaRPr>
          </a:p>
        </p:txBody>
      </p:sp>
    </p:spTree>
    <p:extLst>
      <p:ext uri="{BB962C8B-B14F-4D97-AF65-F5344CB8AC3E}">
        <p14:creationId xmlns:p14="http://schemas.microsoft.com/office/powerpoint/2010/main" val="247702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82;p19">
            <a:extLst>
              <a:ext uri="{FF2B5EF4-FFF2-40B4-BE49-F238E27FC236}">
                <a16:creationId xmlns:a16="http://schemas.microsoft.com/office/drawing/2014/main" id="{66B75EE0-8B27-B44A-BC12-9D74D549E79F}"/>
              </a:ext>
            </a:extLst>
          </p:cNvPr>
          <p:cNvPicPr preferRelativeResize="0"/>
          <p:nvPr/>
        </p:nvPicPr>
        <p:blipFill>
          <a:blip r:embed="rId2"/>
          <a:srcRect t="12604" b="12604"/>
          <a:stretch/>
        </p:blipFill>
        <p:spPr>
          <a:xfrm>
            <a:off x="0" y="-13912"/>
            <a:ext cx="12250700" cy="6871912"/>
          </a:xfrm>
          <a:prstGeom prst="rect">
            <a:avLst/>
          </a:prstGeom>
          <a:noFill/>
          <a:ln>
            <a:noFill/>
          </a:ln>
        </p:spPr>
      </p:pic>
      <p:sp>
        <p:nvSpPr>
          <p:cNvPr id="5" name="Recortar rectángulo de una esquina 4">
            <a:extLst>
              <a:ext uri="{FF2B5EF4-FFF2-40B4-BE49-F238E27FC236}">
                <a16:creationId xmlns:a16="http://schemas.microsoft.com/office/drawing/2014/main" id="{0D211DBE-E0A5-774C-B907-2AF19B0F7B56}"/>
              </a:ext>
            </a:extLst>
          </p:cNvPr>
          <p:cNvSpPr/>
          <p:nvPr/>
        </p:nvSpPr>
        <p:spPr>
          <a:xfrm>
            <a:off x="-41301" y="4859996"/>
            <a:ext cx="6556402" cy="175432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41EB9CA8-8C9F-104B-A14A-B7C11FE0A491}"/>
              </a:ext>
            </a:extLst>
          </p:cNvPr>
          <p:cNvSpPr/>
          <p:nvPr/>
        </p:nvSpPr>
        <p:spPr>
          <a:xfrm>
            <a:off x="693939" y="5075439"/>
            <a:ext cx="5694161" cy="1323439"/>
          </a:xfrm>
          <a:prstGeom prst="rect">
            <a:avLst/>
          </a:prstGeom>
        </p:spPr>
        <p:txBody>
          <a:bodyPr wrap="square">
            <a:spAutoFit/>
          </a:bodyPr>
          <a:lstStyle/>
          <a:p>
            <a:pPr algn="ctr"/>
            <a:r>
              <a:rPr lang="en-US" sz="4000" b="1" dirty="0">
                <a:solidFill>
                  <a:schemeClr val="dk1"/>
                </a:solidFill>
                <a:latin typeface="ITC Avant Garde Std Bk" panose="020B0502020202020204" pitchFamily="34" charset="77"/>
                <a:ea typeface="Questrial"/>
                <a:cs typeface="Questrial"/>
                <a:sym typeface="Questrial"/>
              </a:rPr>
              <a:t>Findings:</a:t>
            </a:r>
            <a:br>
              <a:rPr lang="en-US" sz="900" b="1" dirty="0">
                <a:solidFill>
                  <a:schemeClr val="dk1"/>
                </a:solidFill>
                <a:latin typeface="ITC Avant Garde Std Bk" panose="020B0502020202020204" pitchFamily="34" charset="77"/>
                <a:ea typeface="Questrial"/>
                <a:cs typeface="Questrial"/>
                <a:sym typeface="Questrial"/>
              </a:rPr>
            </a:br>
            <a:r>
              <a:rPr lang="en-US" sz="4000" b="1" dirty="0">
                <a:solidFill>
                  <a:schemeClr val="dk1"/>
                </a:solidFill>
                <a:latin typeface="ITC Avant Garde Std Md" panose="020B0502020202020204" pitchFamily="34" charset="77"/>
                <a:ea typeface="Questrial"/>
                <a:cs typeface="Questrial"/>
                <a:sym typeface="Questrial"/>
              </a:rPr>
              <a:t>WASH </a:t>
            </a:r>
            <a:endParaRPr lang="es-GT" sz="4000" b="1" dirty="0">
              <a:latin typeface="ITC Avant Garde Std Md" panose="020B0502020202020204" pitchFamily="34" charset="77"/>
            </a:endParaRPr>
          </a:p>
        </p:txBody>
      </p:sp>
    </p:spTree>
    <p:extLst>
      <p:ext uri="{BB962C8B-B14F-4D97-AF65-F5344CB8AC3E}">
        <p14:creationId xmlns:p14="http://schemas.microsoft.com/office/powerpoint/2010/main" val="317382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CF6EC549-DFD3-2F44-B6B6-EC698A0E80A2}"/>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ED92D8FE-4988-854F-883A-411399FE0DF6}"/>
              </a:ext>
            </a:extLst>
          </p:cNvPr>
          <p:cNvSpPr/>
          <p:nvPr/>
        </p:nvSpPr>
        <p:spPr>
          <a:xfrm>
            <a:off x="1485463" y="556598"/>
            <a:ext cx="7823637" cy="461665"/>
          </a:xfrm>
          <a:prstGeom prst="rect">
            <a:avLst/>
          </a:prstGeom>
        </p:spPr>
        <p:txBody>
          <a:bodyPr wrap="square">
            <a:spAutoFit/>
          </a:bodyPr>
          <a:lstStyle/>
          <a:p>
            <a:pPr algn="ctr"/>
            <a:r>
              <a:rPr lang="en-US" sz="2400" b="1" dirty="0">
                <a:solidFill>
                  <a:schemeClr val="dk1"/>
                </a:solidFill>
                <a:latin typeface="ITC Avant Garde Std Bk" panose="020B0502020202020204" pitchFamily="34" charset="77"/>
                <a:ea typeface="Questrial"/>
                <a:cs typeface="Questrial"/>
                <a:sym typeface="Questrial"/>
              </a:rPr>
              <a:t>WASH: Overall</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59AE3930-468E-3B4F-A999-7F40148D4C57}"/>
              </a:ext>
            </a:extLst>
          </p:cNvPr>
          <p:cNvSpPr txBox="1"/>
          <p:nvPr/>
        </p:nvSpPr>
        <p:spPr>
          <a:xfrm>
            <a:off x="203200" y="1736518"/>
            <a:ext cx="8001000" cy="4524315"/>
          </a:xfrm>
          <a:prstGeom prst="rect">
            <a:avLst/>
          </a:prstGeom>
          <a:noFill/>
        </p:spPr>
        <p:txBody>
          <a:bodyPr wrap="square" rtlCol="0">
            <a:spAutoFit/>
          </a:bodyPr>
          <a:lstStyle/>
          <a:p>
            <a:r>
              <a:rPr lang="es-GT" b="1" dirty="0">
                <a:latin typeface="ITC Avant Garde Std Md" panose="020B0502020202020204" pitchFamily="34" charset="77"/>
              </a:rPr>
              <a:t>Insight #26: </a:t>
            </a:r>
            <a:r>
              <a:rPr lang="es-GT" b="1" i="1" dirty="0">
                <a:latin typeface="ITC Avant Garde Std Md" panose="020B0502020202020204" pitchFamily="34" charset="77"/>
              </a:rPr>
              <a:t>Low access to water but increased demand.</a:t>
            </a:r>
            <a:r>
              <a:rPr lang="es-GT" dirty="0">
                <a:latin typeface="ITC Avant Garde Std Bk" panose="020B0502020202020204" pitchFamily="34" charset="77"/>
              </a:rPr>
              <a:t> Water not utilised by household, but by shelter (up to 40 people per shelter), all using same water point/jerry can. </a:t>
            </a:r>
          </a:p>
          <a:p>
            <a:endParaRPr lang="es-GT" b="1" dirty="0">
              <a:latin typeface="ITC Avant Garde Std Md" panose="020B0502020202020204" pitchFamily="34" charset="77"/>
            </a:endParaRPr>
          </a:p>
          <a:p>
            <a:r>
              <a:rPr lang="es-GT" b="1" dirty="0">
                <a:latin typeface="ITC Avant Garde Std Md" panose="020B0502020202020204" pitchFamily="34" charset="77"/>
              </a:rPr>
              <a:t>Insight #27: </a:t>
            </a:r>
            <a:r>
              <a:rPr lang="es-GT" b="1" i="1" dirty="0">
                <a:latin typeface="ITC Avant Garde Std Md" panose="020B0502020202020204" pitchFamily="34" charset="77"/>
              </a:rPr>
              <a:t>Women spending more time collecting water. </a:t>
            </a:r>
            <a:r>
              <a:rPr lang="es-GT" dirty="0">
                <a:latin typeface="ITC Avant Garde Std Bk" panose="020B0502020202020204" pitchFamily="34" charset="77"/>
              </a:rPr>
              <a:t>Due to limited supply forced to collect water at rivers outside camps,with increased exposure to GBV. </a:t>
            </a:r>
          </a:p>
          <a:p>
            <a:endParaRPr lang="es-GT" b="1" dirty="0">
              <a:latin typeface="ITC Avant Garde Std Bk" panose="020B0502020202020204" pitchFamily="34" charset="77"/>
            </a:endParaRPr>
          </a:p>
          <a:p>
            <a:r>
              <a:rPr lang="es-GT" b="1" dirty="0">
                <a:latin typeface="ITC Avant Garde Std Md" panose="020B0502020202020204" pitchFamily="34" charset="77"/>
              </a:rPr>
              <a:t>Insight #28: </a:t>
            </a:r>
            <a:r>
              <a:rPr lang="es-GT" b="1" i="1" dirty="0">
                <a:latin typeface="ITC Avant Garde Std Md" panose="020B0502020202020204" pitchFamily="34" charset="77"/>
              </a:rPr>
              <a:t>Toilets and wash facilities in all camps and IDP sites unsafe. </a:t>
            </a:r>
            <a:r>
              <a:rPr lang="es-GT" dirty="0">
                <a:latin typeface="ITC Avant Garde Std Bk" panose="020B0502020202020204" pitchFamily="34" charset="77"/>
              </a:rPr>
              <a:t> Dirty, no soap, no maintenance, mixed-sex, no lights, no locks on doors, women/ girls unable to access toilets after dark, if off sites. Reports of increased UTIs for women. </a:t>
            </a:r>
          </a:p>
          <a:p>
            <a:endParaRPr lang="es-GT" b="1" dirty="0">
              <a:latin typeface="ITC Avant Garde Std Bk" panose="020B0502020202020204" pitchFamily="34" charset="77"/>
            </a:endParaRPr>
          </a:p>
          <a:p>
            <a:r>
              <a:rPr lang="es-GT" b="1" dirty="0">
                <a:latin typeface="ITC Avant Garde Std Md" panose="020B0502020202020204" pitchFamily="34" charset="77"/>
              </a:rPr>
              <a:t>Insight #29: </a:t>
            </a:r>
            <a:r>
              <a:rPr lang="es-GT" b="1" i="1" dirty="0">
                <a:latin typeface="ITC Avant Garde Std Md" panose="020B0502020202020204" pitchFamily="34" charset="77"/>
              </a:rPr>
              <a:t>Inadequate access to sanitary products</a:t>
            </a:r>
            <a:r>
              <a:rPr lang="es-GT" b="1" dirty="0">
                <a:latin typeface="ITC Avant Garde Std Bk" panose="020B0502020202020204" pitchFamily="34" charset="77"/>
              </a:rPr>
              <a:t>. </a:t>
            </a:r>
            <a:r>
              <a:rPr lang="es-GT" dirty="0">
                <a:latin typeface="ITC Avant Garde Std Bk" panose="020B0502020202020204" pitchFamily="34" charset="77"/>
              </a:rPr>
              <a:t>50% of women’s FGDs reported, that they received dignity kits, 80% of this number only one distribution, shared between several women. </a:t>
            </a:r>
          </a:p>
        </p:txBody>
      </p:sp>
      <p:sp>
        <p:nvSpPr>
          <p:cNvPr id="7" name="CuadroTexto 6">
            <a:extLst>
              <a:ext uri="{FF2B5EF4-FFF2-40B4-BE49-F238E27FC236}">
                <a16:creationId xmlns:a16="http://schemas.microsoft.com/office/drawing/2014/main" id="{034659CA-2FCB-4D45-98F8-4B094D5CC36C}"/>
              </a:ext>
            </a:extLst>
          </p:cNvPr>
          <p:cNvSpPr txBox="1"/>
          <p:nvPr/>
        </p:nvSpPr>
        <p:spPr>
          <a:xfrm>
            <a:off x="8429171" y="2435739"/>
            <a:ext cx="3338285" cy="1384995"/>
          </a:xfrm>
          <a:prstGeom prst="rect">
            <a:avLst/>
          </a:prstGeom>
          <a:noFill/>
        </p:spPr>
        <p:txBody>
          <a:bodyPr wrap="square" rtlCol="0">
            <a:spAutoFit/>
          </a:bodyPr>
          <a:lstStyle/>
          <a:p>
            <a:r>
              <a:rPr lang="en-US" sz="1200" i="1" dirty="0">
                <a:latin typeface="ITC Avant Garde Std Bk" panose="020B0502020202020204" pitchFamily="34" charset="77"/>
              </a:rPr>
              <a:t>"There was a dignity kit in distribution, but it was really small in number and its mostly men who receive the kits. Theft of the kits is also another problem."</a:t>
            </a:r>
            <a:endParaRPr lang="en-US" sz="1200" i="1" dirty="0">
              <a:highlight>
                <a:srgbClr val="FFFF00"/>
              </a:highlight>
              <a:latin typeface="ITC Avant Garde Std Bk" panose="020B0502020202020204" pitchFamily="34" charset="77"/>
            </a:endParaRPr>
          </a:p>
          <a:p>
            <a:endParaRPr lang="x-none" sz="1200" dirty="0">
              <a:highlight>
                <a:srgbClr val="FFFF00"/>
              </a:highlight>
              <a:latin typeface="ITC Avant Garde Std Bk" panose="020B0502020202020204" pitchFamily="34" charset="77"/>
            </a:endParaRPr>
          </a:p>
          <a:p>
            <a:r>
              <a:rPr lang="x-none" sz="1200" dirty="0">
                <a:latin typeface="ITC Avant Garde Std Bk" panose="020B0502020202020204" pitchFamily="34" charset="77"/>
              </a:rPr>
              <a:t>FGD with women</a:t>
            </a:r>
            <a:endParaRPr lang="en-US" sz="1200" dirty="0">
              <a:latin typeface="ITC Avant Garde Std Bk" panose="020B0502020202020204" pitchFamily="34" charset="77"/>
            </a:endParaRPr>
          </a:p>
          <a:p>
            <a:endParaRPr lang="es-GT" sz="1200" dirty="0">
              <a:latin typeface="ITC Avant Garde Std Bk" panose="020B0502020202020204" pitchFamily="34" charset="77"/>
            </a:endParaRPr>
          </a:p>
        </p:txBody>
      </p:sp>
      <p:cxnSp>
        <p:nvCxnSpPr>
          <p:cNvPr id="8" name="Conector recto 7">
            <a:extLst>
              <a:ext uri="{FF2B5EF4-FFF2-40B4-BE49-F238E27FC236}">
                <a16:creationId xmlns:a16="http://schemas.microsoft.com/office/drawing/2014/main" id="{3078F7CF-010A-5440-B7E3-BD2039878E3A}"/>
              </a:ext>
            </a:extLst>
          </p:cNvPr>
          <p:cNvCxnSpPr>
            <a:cxnSpLocks/>
          </p:cNvCxnSpPr>
          <p:nvPr/>
        </p:nvCxnSpPr>
        <p:spPr>
          <a:xfrm flipH="1">
            <a:off x="8222342" y="2409313"/>
            <a:ext cx="224972" cy="1570146"/>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55EF5F3-B4D4-7B45-96D2-7E3F89CDB8F4}"/>
              </a:ext>
            </a:extLst>
          </p:cNvPr>
          <p:cNvCxnSpPr/>
          <p:nvPr/>
        </p:nvCxnSpPr>
        <p:spPr>
          <a:xfrm flipV="1">
            <a:off x="8429171" y="2111030"/>
            <a:ext cx="317500" cy="317500"/>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438842-5451-DD45-971C-7B1DEB7E338B}"/>
              </a:ext>
            </a:extLst>
          </p:cNvPr>
          <p:cNvCxnSpPr>
            <a:cxnSpLocks/>
          </p:cNvCxnSpPr>
          <p:nvPr/>
        </p:nvCxnSpPr>
        <p:spPr>
          <a:xfrm flipH="1">
            <a:off x="8756650" y="2105334"/>
            <a:ext cx="2222499" cy="5696"/>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4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rtar rectángulo de una esquina 4">
            <a:extLst>
              <a:ext uri="{FF2B5EF4-FFF2-40B4-BE49-F238E27FC236}">
                <a16:creationId xmlns:a16="http://schemas.microsoft.com/office/drawing/2014/main" id="{43E2CC5B-F4BA-7841-93D9-335E34C187AD}"/>
              </a:ext>
            </a:extLst>
          </p:cNvPr>
          <p:cNvSpPr/>
          <p:nvPr/>
        </p:nvSpPr>
        <p:spPr>
          <a:xfrm>
            <a:off x="1562446" y="1231651"/>
            <a:ext cx="10629554" cy="175432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9F6021B9-18C2-7E43-81C3-29BD53CD1175}"/>
              </a:ext>
            </a:extLst>
          </p:cNvPr>
          <p:cNvSpPr/>
          <p:nvPr/>
        </p:nvSpPr>
        <p:spPr>
          <a:xfrm>
            <a:off x="1878796" y="1662538"/>
            <a:ext cx="9570522" cy="1323439"/>
          </a:xfrm>
          <a:prstGeom prst="rect">
            <a:avLst/>
          </a:prstGeom>
        </p:spPr>
        <p:txBody>
          <a:bodyPr wrap="square">
            <a:spAutoFit/>
          </a:bodyPr>
          <a:lstStyle/>
          <a:p>
            <a:pPr algn="ctr"/>
            <a:r>
              <a:rPr lang="en-US" sz="4000" b="1" dirty="0">
                <a:solidFill>
                  <a:schemeClr val="dk1"/>
                </a:solidFill>
                <a:latin typeface="ITC Avant Garde Std Bk" panose="020B0502020202020204" pitchFamily="34" charset="77"/>
                <a:ea typeface="Questrial"/>
                <a:cs typeface="Questrial"/>
                <a:sym typeface="Questrial"/>
              </a:rPr>
              <a:t>Findings:</a:t>
            </a:r>
            <a:br>
              <a:rPr lang="en-US" sz="900" b="1" dirty="0">
                <a:solidFill>
                  <a:schemeClr val="dk1"/>
                </a:solidFill>
                <a:latin typeface="ITC Avant Garde Std Bk" panose="020B0502020202020204" pitchFamily="34" charset="77"/>
                <a:ea typeface="Questrial"/>
                <a:cs typeface="Questrial"/>
                <a:sym typeface="Questrial"/>
              </a:rPr>
            </a:br>
            <a:r>
              <a:rPr lang="en-US" sz="4000" b="1" dirty="0">
                <a:solidFill>
                  <a:schemeClr val="dk1"/>
                </a:solidFill>
                <a:latin typeface="ITC Avant Garde Std Md" panose="020B0502020202020204" pitchFamily="34" charset="77"/>
                <a:ea typeface="Questrial"/>
                <a:cs typeface="Questrial"/>
                <a:sym typeface="Questrial"/>
              </a:rPr>
              <a:t>Health</a:t>
            </a:r>
            <a:endParaRPr lang="es-GT" sz="4000" b="1" dirty="0">
              <a:latin typeface="ITC Avant Garde Std Md" panose="020B0502020202020204" pitchFamily="34" charset="77"/>
            </a:endParaRPr>
          </a:p>
        </p:txBody>
      </p:sp>
    </p:spTree>
    <p:extLst>
      <p:ext uri="{BB962C8B-B14F-4D97-AF65-F5344CB8AC3E}">
        <p14:creationId xmlns:p14="http://schemas.microsoft.com/office/powerpoint/2010/main" val="1845515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080AF10F-785F-294C-BD13-CBE99A3C491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F6E1149-D994-5F45-BB70-4E89B954EA58}"/>
              </a:ext>
            </a:extLst>
          </p:cNvPr>
          <p:cNvSpPr/>
          <p:nvPr/>
        </p:nvSpPr>
        <p:spPr>
          <a:xfrm>
            <a:off x="1485463" y="556598"/>
            <a:ext cx="7823637" cy="461665"/>
          </a:xfrm>
          <a:prstGeom prst="rect">
            <a:avLst/>
          </a:prstGeom>
        </p:spPr>
        <p:txBody>
          <a:bodyPr wrap="square">
            <a:spAutoFit/>
          </a:bodyPr>
          <a:lstStyle/>
          <a:p>
            <a:pPr algn="ctr"/>
            <a:r>
              <a:rPr lang="en-US" sz="2400" b="1" dirty="0">
                <a:solidFill>
                  <a:schemeClr val="tx1"/>
                </a:solidFill>
                <a:latin typeface="ITC Avant Garde Std Bk" panose="020B0502020202020204" pitchFamily="34" charset="77"/>
                <a:ea typeface="Questrial"/>
                <a:cs typeface="Questrial"/>
                <a:sym typeface="Questrial"/>
              </a:rPr>
              <a:t>Health: Overall</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E6386321-F270-5F41-A25F-5C49885E7EA5}"/>
              </a:ext>
            </a:extLst>
          </p:cNvPr>
          <p:cNvSpPr txBox="1"/>
          <p:nvPr/>
        </p:nvSpPr>
        <p:spPr>
          <a:xfrm>
            <a:off x="174171" y="2156597"/>
            <a:ext cx="7382329" cy="3416320"/>
          </a:xfrm>
          <a:prstGeom prst="rect">
            <a:avLst/>
          </a:prstGeom>
          <a:noFill/>
        </p:spPr>
        <p:txBody>
          <a:bodyPr wrap="square" rtlCol="0">
            <a:spAutoFit/>
          </a:bodyPr>
          <a:lstStyle/>
          <a:p>
            <a:r>
              <a:rPr lang="x-none" b="1" dirty="0">
                <a:latin typeface="ITC Avant Garde Std Md" panose="020B0502020202020204" pitchFamily="34" charset="77"/>
              </a:rPr>
              <a:t>Insight #</a:t>
            </a:r>
            <a:r>
              <a:rPr lang="en-US" b="1" dirty="0">
                <a:latin typeface="ITC Avant Garde Std Md" panose="020B0502020202020204" pitchFamily="34" charset="77"/>
              </a:rPr>
              <a:t> 30</a:t>
            </a:r>
            <a:r>
              <a:rPr lang="x-none" b="1" dirty="0">
                <a:latin typeface="ITC Avant Garde Std Md" panose="020B0502020202020204" pitchFamily="34" charset="77"/>
              </a:rPr>
              <a:t>: </a:t>
            </a:r>
            <a:r>
              <a:rPr lang="en-US" b="1" i="1" dirty="0">
                <a:latin typeface="ITC Avant Garde Std Md" panose="020B0502020202020204" pitchFamily="34" charset="77"/>
              </a:rPr>
              <a:t>Serious health care needs for populations, and in particular for women (emergency primary healthcare, pre/post natal care, reproductive health, mental health), </a:t>
            </a:r>
            <a:r>
              <a:rPr lang="en-US" dirty="0">
                <a:latin typeface="ITC Avant Garde Std Bk" panose="020B0502020202020204" pitchFamily="34" charset="77"/>
              </a:rPr>
              <a:t>but community healthcare facilities destroyed or looted, and health care workers have fled. </a:t>
            </a:r>
          </a:p>
          <a:p>
            <a:endParaRPr lang="en-US" b="1" dirty="0">
              <a:latin typeface="ITC Avant Garde Std Bk" panose="020B0502020202020204" pitchFamily="34" charset="77"/>
            </a:endParaRPr>
          </a:p>
          <a:p>
            <a:r>
              <a:rPr lang="en-US" b="1" dirty="0">
                <a:latin typeface="ITC Avant Garde Std Md" panose="020B0502020202020204" pitchFamily="34" charset="77"/>
              </a:rPr>
              <a:t>Insight #31:  </a:t>
            </a:r>
            <a:r>
              <a:rPr lang="en-US" b="1" i="1" dirty="0">
                <a:latin typeface="ITC Avant Garde Std Md" panose="020B0502020202020204" pitchFamily="34" charset="77"/>
              </a:rPr>
              <a:t>During displacement, women giving birth on side of road, left behind,  hemorrhaging, and bleeding to death</a:t>
            </a:r>
          </a:p>
          <a:p>
            <a:endParaRPr lang="en-US" b="1" i="1" dirty="0">
              <a:latin typeface="ITC Avant Garde Std Md" panose="020B0502020202020204" pitchFamily="34" charset="77"/>
            </a:endParaRPr>
          </a:p>
          <a:p>
            <a:r>
              <a:rPr lang="en-US" b="1" dirty="0">
                <a:latin typeface="ITC Avant Garde Std Md" panose="020B0502020202020204" pitchFamily="34" charset="77"/>
              </a:rPr>
              <a:t>Insight #32: </a:t>
            </a:r>
            <a:r>
              <a:rPr lang="en-US" b="1" i="1" dirty="0">
                <a:latin typeface="ITC Avant Garde Std Md" panose="020B0502020202020204" pitchFamily="34" charset="77"/>
              </a:rPr>
              <a:t>Evidence of unattended births in camps. Women giving birth without assistance, with little to no privacy and no way to get to health </a:t>
            </a:r>
            <a:r>
              <a:rPr lang="en-US" b="1" i="1" dirty="0" err="1">
                <a:latin typeface="ITC Avant Garde Std Md" panose="020B0502020202020204" pitchFamily="34" charset="77"/>
              </a:rPr>
              <a:t>centres</a:t>
            </a:r>
            <a:r>
              <a:rPr lang="en-US" b="1" i="1" dirty="0">
                <a:latin typeface="ITC Avant Garde Std Md" panose="020B0502020202020204" pitchFamily="34" charset="77"/>
              </a:rPr>
              <a:t>. </a:t>
            </a:r>
          </a:p>
          <a:p>
            <a:endParaRPr lang="es-GT" dirty="0">
              <a:latin typeface="ITC Avant Garde Std Bk" panose="020B0502020202020204" pitchFamily="34" charset="77"/>
            </a:endParaRPr>
          </a:p>
        </p:txBody>
      </p:sp>
      <p:sp>
        <p:nvSpPr>
          <p:cNvPr id="7" name="CuadroTexto 6">
            <a:extLst>
              <a:ext uri="{FF2B5EF4-FFF2-40B4-BE49-F238E27FC236}">
                <a16:creationId xmlns:a16="http://schemas.microsoft.com/office/drawing/2014/main" id="{D1290FD4-1F86-694B-BFB7-C2EA42423A3B}"/>
              </a:ext>
            </a:extLst>
          </p:cNvPr>
          <p:cNvSpPr txBox="1"/>
          <p:nvPr/>
        </p:nvSpPr>
        <p:spPr>
          <a:xfrm>
            <a:off x="7639049" y="3187649"/>
            <a:ext cx="3606467" cy="1723549"/>
          </a:xfrm>
          <a:prstGeom prst="rect">
            <a:avLst/>
          </a:prstGeom>
          <a:noFill/>
        </p:spPr>
        <p:txBody>
          <a:bodyPr wrap="square" rtlCol="0">
            <a:spAutoFit/>
          </a:bodyPr>
          <a:lstStyle/>
          <a:p>
            <a:pPr algn="just">
              <a:tabLst>
                <a:tab pos="2341880" algn="l"/>
              </a:tabLst>
            </a:pPr>
            <a:r>
              <a:rPr lang="en-US"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a:t>
            </a:r>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We saw pregnant women falling behind as they walked to the camp in Shire. They could not keep up and the group would pass them, leaving them </a:t>
            </a:r>
            <a:r>
              <a:rPr lang="en-US"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with host community</a:t>
            </a:r>
            <a:r>
              <a:rPr lang="aa-ET"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 Unless it is a family member no one is going to wait for you. Everyone is just trying to get to safety.</a:t>
            </a:r>
            <a:r>
              <a:rPr lang="en-US" sz="1200" b="1" dirty="0">
                <a:solidFill>
                  <a:srgbClr val="000000"/>
                </a:solidFill>
                <a:latin typeface="ITC Avant Garde Std Bk" panose="020B0502020202020204" pitchFamily="34" charset="77"/>
                <a:ea typeface="Calibri" panose="020F0502020204030204" pitchFamily="34" charset="0"/>
                <a:cs typeface="Calibri Light" panose="020F0302020204030204" pitchFamily="34" charset="0"/>
              </a:rPr>
              <a:t>’</a:t>
            </a:r>
            <a:endParaRPr lang="aa-ET" sz="1200" dirty="0">
              <a:latin typeface="ITC Avant Garde Std Bk" panose="020B0502020202020204" pitchFamily="34" charset="77"/>
              <a:ea typeface="Calibri" panose="020F0502020204030204" pitchFamily="34" charset="0"/>
              <a:cs typeface="Times New Roman" panose="02020603050405020304" pitchFamily="18" charset="0"/>
            </a:endParaRPr>
          </a:p>
          <a:p>
            <a:pPr algn="just">
              <a:tabLst>
                <a:tab pos="2341880" algn="l"/>
              </a:tabLst>
            </a:pPr>
            <a:r>
              <a:rPr lang="aa-ET" sz="1200" dirty="0">
                <a:latin typeface="ITC Avant Garde Std Bk" panose="020B0502020202020204" pitchFamily="34" charset="77"/>
                <a:ea typeface="Calibri" panose="020F0502020204030204" pitchFamily="34" charset="0"/>
                <a:cs typeface="Calibri Light" panose="020F0302020204030204" pitchFamily="34" charset="0"/>
              </a:rPr>
              <a:t> </a:t>
            </a:r>
            <a:endParaRPr lang="aa-ET" sz="1200" dirty="0">
              <a:latin typeface="ITC Avant Garde Std Bk" panose="020B0502020202020204" pitchFamily="34" charset="77"/>
              <a:ea typeface="Calibri" panose="020F0502020204030204" pitchFamily="34" charset="0"/>
              <a:cs typeface="Times New Roman" panose="02020603050405020304" pitchFamily="18" charset="0"/>
            </a:endParaRPr>
          </a:p>
          <a:p>
            <a:pPr algn="just">
              <a:tabLst>
                <a:tab pos="2341880" algn="l"/>
              </a:tabLst>
            </a:pPr>
            <a:r>
              <a:rPr lang="aa-ET" sz="1100" dirty="0">
                <a:latin typeface="ITC Avant Garde Std Bk" panose="020B0502020202020204" pitchFamily="34" charset="77"/>
                <a:ea typeface="Calibri" panose="020F0502020204030204" pitchFamily="34" charset="0"/>
                <a:cs typeface="Calibri Light" panose="020F0302020204030204" pitchFamily="34" charset="0"/>
              </a:rPr>
              <a:t>KIIs validation call with IRC staff and FGDs notes from 11</a:t>
            </a:r>
            <a:r>
              <a:rPr lang="aa-ET" sz="1100" baseline="30000" dirty="0">
                <a:latin typeface="ITC Avant Garde Std Bk" panose="020B0502020202020204" pitchFamily="34" charset="77"/>
                <a:ea typeface="Calibri" panose="020F0502020204030204" pitchFamily="34" charset="0"/>
                <a:cs typeface="Calibri Light" panose="020F0302020204030204" pitchFamily="34" charset="0"/>
              </a:rPr>
              <a:t>th</a:t>
            </a:r>
            <a:r>
              <a:rPr lang="aa-ET" sz="1100" dirty="0">
                <a:latin typeface="ITC Avant Garde Std Bk" panose="020B0502020202020204" pitchFamily="34" charset="77"/>
                <a:ea typeface="Calibri" panose="020F0502020204030204" pitchFamily="34" charset="0"/>
                <a:cs typeface="Calibri Light" panose="020F0302020204030204" pitchFamily="34" charset="0"/>
              </a:rPr>
              <a:t> March 2021.</a:t>
            </a:r>
            <a:endParaRPr lang="aa-ET" sz="1100" dirty="0">
              <a:latin typeface="ITC Avant Garde Std Bk" panose="020B0502020202020204" pitchFamily="34" charset="77"/>
              <a:ea typeface="Calibri" panose="020F0502020204030204" pitchFamily="34" charset="0"/>
              <a:cs typeface="Times New Roman" panose="02020603050405020304" pitchFamily="18" charset="0"/>
            </a:endParaRPr>
          </a:p>
        </p:txBody>
      </p:sp>
      <p:cxnSp>
        <p:nvCxnSpPr>
          <p:cNvPr id="8" name="Conector recto 7">
            <a:extLst>
              <a:ext uri="{FF2B5EF4-FFF2-40B4-BE49-F238E27FC236}">
                <a16:creationId xmlns:a16="http://schemas.microsoft.com/office/drawing/2014/main" id="{28ABA274-0143-4841-B374-CD470127610E}"/>
              </a:ext>
            </a:extLst>
          </p:cNvPr>
          <p:cNvCxnSpPr>
            <a:cxnSpLocks/>
          </p:cNvCxnSpPr>
          <p:nvPr/>
        </p:nvCxnSpPr>
        <p:spPr>
          <a:xfrm>
            <a:off x="7667169" y="3268717"/>
            <a:ext cx="0" cy="1827147"/>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3EC3C5F-BDF3-9D4F-879C-517C48EF6744}"/>
              </a:ext>
            </a:extLst>
          </p:cNvPr>
          <p:cNvCxnSpPr/>
          <p:nvPr/>
        </p:nvCxnSpPr>
        <p:spPr>
          <a:xfrm flipV="1">
            <a:off x="7639049" y="2782609"/>
            <a:ext cx="400050" cy="405040"/>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B742E9D8-2BC8-C94D-9F05-F6DAB801F1AA}"/>
              </a:ext>
            </a:extLst>
          </p:cNvPr>
          <p:cNvCxnSpPr>
            <a:cxnSpLocks/>
          </p:cNvCxnSpPr>
          <p:nvPr/>
        </p:nvCxnSpPr>
        <p:spPr>
          <a:xfrm flipH="1">
            <a:off x="8039099" y="2776913"/>
            <a:ext cx="2927349" cy="5696"/>
          </a:xfrm>
          <a:prstGeom prst="line">
            <a:avLst/>
          </a:prstGeom>
          <a:ln w="12700">
            <a:solidFill>
              <a:srgbClr val="FDC8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39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rtar rectángulo de una esquina 4">
            <a:extLst>
              <a:ext uri="{FF2B5EF4-FFF2-40B4-BE49-F238E27FC236}">
                <a16:creationId xmlns:a16="http://schemas.microsoft.com/office/drawing/2014/main" id="{04F73CAF-1DE8-CA41-8753-80921F6F3239}"/>
              </a:ext>
            </a:extLst>
          </p:cNvPr>
          <p:cNvSpPr/>
          <p:nvPr/>
        </p:nvSpPr>
        <p:spPr>
          <a:xfrm>
            <a:off x="1155815" y="2505796"/>
            <a:ext cx="5134002" cy="104404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6" name="Google Shape;133;p4" descr="IRClogo_RGB_lrg.jpg">
            <a:extLst>
              <a:ext uri="{FF2B5EF4-FFF2-40B4-BE49-F238E27FC236}">
                <a16:creationId xmlns:a16="http://schemas.microsoft.com/office/drawing/2014/main" id="{4D349BCD-DD35-D946-A508-60B08E7AA189}"/>
              </a:ext>
            </a:extLst>
          </p:cNvPr>
          <p:cNvPicPr preferRelativeResize="0"/>
          <p:nvPr/>
        </p:nvPicPr>
        <p:blipFill rotWithShape="1">
          <a:blip r:embed="rId2">
            <a:alphaModFix/>
          </a:blip>
          <a:srcRect/>
          <a:stretch/>
        </p:blipFill>
        <p:spPr>
          <a:xfrm>
            <a:off x="148271" y="124914"/>
            <a:ext cx="1007544" cy="1243303"/>
          </a:xfrm>
          <a:prstGeom prst="rect">
            <a:avLst/>
          </a:prstGeom>
          <a:noFill/>
          <a:ln>
            <a:noFill/>
          </a:ln>
        </p:spPr>
      </p:pic>
      <p:sp>
        <p:nvSpPr>
          <p:cNvPr id="7" name="Rectángulo 6">
            <a:extLst>
              <a:ext uri="{FF2B5EF4-FFF2-40B4-BE49-F238E27FC236}">
                <a16:creationId xmlns:a16="http://schemas.microsoft.com/office/drawing/2014/main" id="{EC25E7D7-4CA8-8946-953C-9534D0A4A6ED}"/>
              </a:ext>
            </a:extLst>
          </p:cNvPr>
          <p:cNvSpPr/>
          <p:nvPr/>
        </p:nvSpPr>
        <p:spPr>
          <a:xfrm>
            <a:off x="1005996" y="3027819"/>
            <a:ext cx="5021061" cy="523220"/>
          </a:xfrm>
          <a:prstGeom prst="rect">
            <a:avLst/>
          </a:prstGeom>
        </p:spPr>
        <p:txBody>
          <a:bodyPr wrap="square">
            <a:spAutoFit/>
          </a:bodyPr>
          <a:lstStyle/>
          <a:p>
            <a:pPr algn="ctr"/>
            <a:r>
              <a:rPr lang="en-US" sz="2800" b="1" dirty="0">
                <a:solidFill>
                  <a:schemeClr val="dk1"/>
                </a:solidFill>
                <a:latin typeface="ITC Avant Garde Std Md" panose="020B0502020202020204" pitchFamily="34" charset="77"/>
                <a:ea typeface="Questrial"/>
                <a:cs typeface="Questrial"/>
                <a:sym typeface="Questrial"/>
              </a:rPr>
              <a:t>Recommendations</a:t>
            </a:r>
            <a:endParaRPr lang="es-GT" sz="2800" b="1" dirty="0">
              <a:latin typeface="ITC Avant Garde Std Md" panose="020B0502020202020204" pitchFamily="34" charset="77"/>
            </a:endParaRPr>
          </a:p>
        </p:txBody>
      </p:sp>
    </p:spTree>
    <p:extLst>
      <p:ext uri="{BB962C8B-B14F-4D97-AF65-F5344CB8AC3E}">
        <p14:creationId xmlns:p14="http://schemas.microsoft.com/office/powerpoint/2010/main" val="458518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en blanco y negro de un grupo de personas de pie&#10;&#10;Descripción generada automáticamente">
            <a:extLst>
              <a:ext uri="{FF2B5EF4-FFF2-40B4-BE49-F238E27FC236}">
                <a16:creationId xmlns:a16="http://schemas.microsoft.com/office/drawing/2014/main" id="{FB511B86-22C8-4E40-B51B-6D4C8E7CA8A8}"/>
              </a:ext>
            </a:extLst>
          </p:cNvPr>
          <p:cNvPicPr>
            <a:picLocks noChangeAspect="1"/>
          </p:cNvPicPr>
          <p:nvPr/>
        </p:nvPicPr>
        <p:blipFill rotWithShape="1">
          <a:blip r:embed="rId2">
            <a:alphaModFix amt="35000"/>
          </a:blip>
          <a:srcRect b="37912"/>
          <a:stretch/>
        </p:blipFill>
        <p:spPr>
          <a:xfrm>
            <a:off x="1" y="2601324"/>
            <a:ext cx="12191999" cy="4256676"/>
          </a:xfrm>
          <a:prstGeom prst="rect">
            <a:avLst/>
          </a:prstGeom>
        </p:spPr>
      </p:pic>
      <p:sp>
        <p:nvSpPr>
          <p:cNvPr id="4" name="CuadroTexto 3">
            <a:extLst>
              <a:ext uri="{FF2B5EF4-FFF2-40B4-BE49-F238E27FC236}">
                <a16:creationId xmlns:a16="http://schemas.microsoft.com/office/drawing/2014/main" id="{C0D12E5E-54CD-B34C-B8A6-891258357B4C}"/>
              </a:ext>
            </a:extLst>
          </p:cNvPr>
          <p:cNvSpPr txBox="1"/>
          <p:nvPr/>
        </p:nvSpPr>
        <p:spPr>
          <a:xfrm>
            <a:off x="1054100" y="749300"/>
            <a:ext cx="10083800" cy="4708981"/>
          </a:xfrm>
          <a:prstGeom prst="rect">
            <a:avLst/>
          </a:prstGeom>
          <a:noFill/>
        </p:spPr>
        <p:txBody>
          <a:bodyPr wrap="square" rtlCol="0">
            <a:spAutoFit/>
          </a:bodyPr>
          <a:lstStyle/>
          <a:p>
            <a:pPr marL="342900" indent="-342900">
              <a:spcBef>
                <a:spcPts val="0"/>
              </a:spcBef>
              <a:buClr>
                <a:schemeClr val="dk1"/>
              </a:buClr>
              <a:buSzPts val="1800"/>
              <a:buFont typeface="Arial" panose="020B0604020202020204" pitchFamily="34" charset="0"/>
              <a:buChar char="•"/>
            </a:pPr>
            <a:r>
              <a:rPr lang="en-US" sz="2000" dirty="0"/>
              <a:t>Significantly </a:t>
            </a:r>
            <a:r>
              <a:rPr lang="en-US" sz="2000" b="1" dirty="0"/>
              <a:t>increase food aid </a:t>
            </a:r>
            <a:r>
              <a:rPr lang="en-US" sz="2000" dirty="0"/>
              <a:t>to address protection risks for women and girls.</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Explore options for </a:t>
            </a:r>
            <a:r>
              <a:rPr lang="en-US" sz="2000" b="1" dirty="0"/>
              <a:t>getting cash safely and quickly into women’s hands</a:t>
            </a:r>
            <a:r>
              <a:rPr lang="en-US" sz="2000" dirty="0"/>
              <a:t> and, over the long term, savings programs to rebuild assets, and to enable flexible, home based livelihoods.</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Prioritize funding and support for </a:t>
            </a:r>
            <a:r>
              <a:rPr lang="en-US" sz="2000" b="1" dirty="0"/>
              <a:t>women’s pre/post natal care, access to reproductive health services, including emergency contraceptive and PEP</a:t>
            </a:r>
            <a:r>
              <a:rPr lang="en-US" sz="2000" dirty="0"/>
              <a:t>, and training for healthcare workers, in GBV referrals and client care </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Construct  </a:t>
            </a:r>
            <a:r>
              <a:rPr lang="en-US" sz="2000" b="1" dirty="0"/>
              <a:t>private shelters for women and their families</a:t>
            </a:r>
            <a:endParaRPr lang="en-US" sz="2000" dirty="0"/>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Construct additional sex segregated latrines, adjacent to shelters, with locks and adequate lighting for night time use.</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endParaRPr lang="en-US" sz="2000" dirty="0">
              <a:solidFill>
                <a:srgbClr val="FF0000"/>
              </a:solidFill>
            </a:endParaRPr>
          </a:p>
        </p:txBody>
      </p:sp>
    </p:spTree>
    <p:extLst>
      <p:ext uri="{BB962C8B-B14F-4D97-AF65-F5344CB8AC3E}">
        <p14:creationId xmlns:p14="http://schemas.microsoft.com/office/powerpoint/2010/main" val="392477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en blanco y negro de un grupo de personas de pie&#10;&#10;Descripción generada automáticamente">
            <a:extLst>
              <a:ext uri="{FF2B5EF4-FFF2-40B4-BE49-F238E27FC236}">
                <a16:creationId xmlns:a16="http://schemas.microsoft.com/office/drawing/2014/main" id="{9FC46CB9-E3F6-CC44-A501-8F9E24DD643B}"/>
              </a:ext>
            </a:extLst>
          </p:cNvPr>
          <p:cNvPicPr>
            <a:picLocks noChangeAspect="1"/>
          </p:cNvPicPr>
          <p:nvPr/>
        </p:nvPicPr>
        <p:blipFill rotWithShape="1">
          <a:blip r:embed="rId2">
            <a:alphaModFix amt="35000"/>
          </a:blip>
          <a:srcRect b="37912"/>
          <a:stretch/>
        </p:blipFill>
        <p:spPr>
          <a:xfrm>
            <a:off x="1" y="2601324"/>
            <a:ext cx="12191999" cy="4256676"/>
          </a:xfrm>
          <a:prstGeom prst="rect">
            <a:avLst/>
          </a:prstGeom>
        </p:spPr>
      </p:pic>
      <p:sp>
        <p:nvSpPr>
          <p:cNvPr id="4" name="CuadroTexto 3">
            <a:extLst>
              <a:ext uri="{FF2B5EF4-FFF2-40B4-BE49-F238E27FC236}">
                <a16:creationId xmlns:a16="http://schemas.microsoft.com/office/drawing/2014/main" id="{B8622BEA-2A75-1741-A359-CA687CD6AAFC}"/>
              </a:ext>
            </a:extLst>
          </p:cNvPr>
          <p:cNvSpPr txBox="1"/>
          <p:nvPr/>
        </p:nvSpPr>
        <p:spPr>
          <a:xfrm>
            <a:off x="334850" y="810802"/>
            <a:ext cx="11552349" cy="4708981"/>
          </a:xfrm>
          <a:prstGeom prst="rect">
            <a:avLst/>
          </a:prstGeom>
          <a:noFill/>
        </p:spPr>
        <p:txBody>
          <a:bodyPr wrap="square" rtlCol="0">
            <a:spAutoFit/>
          </a:bodyPr>
          <a:lstStyle/>
          <a:p>
            <a:pPr marL="342900" indent="-342900">
              <a:spcBef>
                <a:spcPts val="0"/>
              </a:spcBef>
              <a:buClr>
                <a:schemeClr val="dk1"/>
              </a:buClr>
              <a:buSzPts val="1800"/>
              <a:buFont typeface="Arial" panose="020B0604020202020204" pitchFamily="34" charset="0"/>
              <a:buChar char="•"/>
            </a:pPr>
            <a:r>
              <a:rPr lang="en-US" sz="2000" dirty="0"/>
              <a:t>Increase access to water and distribution of dignity kits for women, which should be provided on a rolling (monthly) basis </a:t>
            </a:r>
          </a:p>
          <a:p>
            <a:pPr marL="342900" indent="-342900">
              <a:spcBef>
                <a:spcPts val="0"/>
              </a:spcBef>
              <a:buClr>
                <a:schemeClr val="dk1"/>
              </a:buClr>
              <a:buSzPts val="1800"/>
              <a:buFont typeface="Arial" panose="020B0604020202020204" pitchFamily="34" charset="0"/>
              <a:buChar char="•"/>
            </a:pPr>
            <a:endParaRPr lang="en-US" sz="2000" b="1" dirty="0"/>
          </a:p>
          <a:p>
            <a:pPr marL="342900" indent="-342900">
              <a:spcBef>
                <a:spcPts val="0"/>
              </a:spcBef>
              <a:buClr>
                <a:schemeClr val="dk1"/>
              </a:buClr>
              <a:buSzPts val="1800"/>
              <a:buFont typeface="Arial" panose="020B0604020202020204" pitchFamily="34" charset="0"/>
              <a:buChar char="•"/>
            </a:pPr>
            <a:r>
              <a:rPr lang="en-US" sz="2000" b="1" dirty="0"/>
              <a:t>Treat GBV prevention and response as an emergency issue</a:t>
            </a:r>
            <a:r>
              <a:rPr lang="en-US" sz="2000" dirty="0"/>
              <a:t>, and make immediate investment to improve quality of care,  referrals, and to address attitudes that downgrade its importance</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Ensure </a:t>
            </a:r>
            <a:r>
              <a:rPr lang="en-US" sz="2000" b="1" dirty="0"/>
              <a:t>gender sensitivity of FI /NFI distributions </a:t>
            </a:r>
            <a:r>
              <a:rPr lang="en-US" sz="2000" dirty="0"/>
              <a:t>– separate lines, times and locations convenient for women, stop distributions to men on behalf of women, raise awareness on reporting mechanisms and rights of clients. </a:t>
            </a:r>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endParaRPr lang="en-US" sz="2000" dirty="0"/>
          </a:p>
          <a:p>
            <a:pPr marL="342900" indent="-342900">
              <a:spcBef>
                <a:spcPts val="0"/>
              </a:spcBef>
              <a:buClr>
                <a:schemeClr val="dk1"/>
              </a:buClr>
              <a:buSzPts val="1800"/>
              <a:buFont typeface="Arial" panose="020B0604020202020204" pitchFamily="34" charset="0"/>
              <a:buChar char="•"/>
            </a:pPr>
            <a:r>
              <a:rPr lang="en-US" sz="2000" dirty="0"/>
              <a:t> Set up </a:t>
            </a:r>
            <a:r>
              <a:rPr lang="en-US" sz="2000" b="1" dirty="0"/>
              <a:t>gender sensitive reporting mechanisms and provide mandatory ASH &amp; PSEA training </a:t>
            </a:r>
            <a:r>
              <a:rPr lang="en-US" sz="2000" dirty="0"/>
              <a:t>for all staff involved in response. </a:t>
            </a:r>
          </a:p>
          <a:p>
            <a:pPr marL="342900" indent="-342900">
              <a:spcBef>
                <a:spcPts val="0"/>
              </a:spcBef>
              <a:buClr>
                <a:schemeClr val="dk1"/>
              </a:buClr>
              <a:buSzPts val="1800"/>
              <a:buFont typeface="Arial" panose="020B0604020202020204" pitchFamily="34" charset="0"/>
              <a:buChar char="•"/>
            </a:pPr>
            <a:endParaRPr lang="en-US" sz="2000" dirty="0">
              <a:solidFill>
                <a:srgbClr val="FF0000"/>
              </a:solidFill>
            </a:endParaRPr>
          </a:p>
          <a:p>
            <a:pPr marL="285750" indent="-285750">
              <a:buFont typeface="Arial" panose="020B0604020202020204" pitchFamily="34" charset="0"/>
              <a:buChar char="•"/>
            </a:pPr>
            <a:endParaRPr lang="es-GT" sz="2000" dirty="0"/>
          </a:p>
        </p:txBody>
      </p:sp>
    </p:spTree>
    <p:extLst>
      <p:ext uri="{BB962C8B-B14F-4D97-AF65-F5344CB8AC3E}">
        <p14:creationId xmlns:p14="http://schemas.microsoft.com/office/powerpoint/2010/main" val="3575152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44;p38">
            <a:extLst>
              <a:ext uri="{FF2B5EF4-FFF2-40B4-BE49-F238E27FC236}">
                <a16:creationId xmlns:a16="http://schemas.microsoft.com/office/drawing/2014/main" id="{CBD1488E-D160-BE41-91B1-E15C8ED30E3E}"/>
              </a:ext>
            </a:extLst>
          </p:cNvPr>
          <p:cNvPicPr preferRelativeResize="0"/>
          <p:nvPr/>
        </p:nvPicPr>
        <p:blipFill>
          <a:blip r:embed="rId2"/>
          <a:srcRect t="12325" b="12325"/>
          <a:stretch/>
        </p:blipFill>
        <p:spPr>
          <a:xfrm>
            <a:off x="0" y="0"/>
            <a:ext cx="12192000" cy="6882568"/>
          </a:xfrm>
          <a:prstGeom prst="rect">
            <a:avLst/>
          </a:prstGeom>
          <a:noFill/>
          <a:ln>
            <a:noFill/>
          </a:ln>
        </p:spPr>
      </p:pic>
      <p:sp>
        <p:nvSpPr>
          <p:cNvPr id="5" name="Recortar rectángulo de una esquina 4">
            <a:extLst>
              <a:ext uri="{FF2B5EF4-FFF2-40B4-BE49-F238E27FC236}">
                <a16:creationId xmlns:a16="http://schemas.microsoft.com/office/drawing/2014/main" id="{9769BFCD-4782-644A-B2A1-71DA1D40D312}"/>
              </a:ext>
            </a:extLst>
          </p:cNvPr>
          <p:cNvSpPr/>
          <p:nvPr/>
        </p:nvSpPr>
        <p:spPr>
          <a:xfrm>
            <a:off x="3761442" y="5180783"/>
            <a:ext cx="5134002" cy="104404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6" name="Google Shape;133;p4" descr="IRClogo_RGB_lrg.jpg">
            <a:extLst>
              <a:ext uri="{FF2B5EF4-FFF2-40B4-BE49-F238E27FC236}">
                <a16:creationId xmlns:a16="http://schemas.microsoft.com/office/drawing/2014/main" id="{F027D6A1-D5F3-7841-AD91-5065F9CF0EDE}"/>
              </a:ext>
            </a:extLst>
          </p:cNvPr>
          <p:cNvPicPr preferRelativeResize="0"/>
          <p:nvPr/>
        </p:nvPicPr>
        <p:blipFill rotWithShape="1">
          <a:blip r:embed="rId3">
            <a:alphaModFix/>
          </a:blip>
          <a:srcRect/>
          <a:stretch/>
        </p:blipFill>
        <p:spPr>
          <a:xfrm>
            <a:off x="148271" y="124914"/>
            <a:ext cx="1007544" cy="1243303"/>
          </a:xfrm>
          <a:prstGeom prst="rect">
            <a:avLst/>
          </a:prstGeom>
          <a:noFill/>
          <a:ln>
            <a:noFill/>
          </a:ln>
        </p:spPr>
      </p:pic>
      <p:sp>
        <p:nvSpPr>
          <p:cNvPr id="7" name="Rectángulo 6">
            <a:extLst>
              <a:ext uri="{FF2B5EF4-FFF2-40B4-BE49-F238E27FC236}">
                <a16:creationId xmlns:a16="http://schemas.microsoft.com/office/drawing/2014/main" id="{D6D94B30-3ADB-6246-95CE-D5EBEB088127}"/>
              </a:ext>
            </a:extLst>
          </p:cNvPr>
          <p:cNvSpPr/>
          <p:nvPr/>
        </p:nvSpPr>
        <p:spPr>
          <a:xfrm>
            <a:off x="3585469" y="5469858"/>
            <a:ext cx="5021061" cy="523220"/>
          </a:xfrm>
          <a:prstGeom prst="rect">
            <a:avLst/>
          </a:prstGeom>
        </p:spPr>
        <p:txBody>
          <a:bodyPr wrap="square">
            <a:spAutoFit/>
          </a:bodyPr>
          <a:lstStyle/>
          <a:p>
            <a:pPr algn="ctr"/>
            <a:r>
              <a:rPr lang="en-US" sz="2800" b="1" dirty="0">
                <a:solidFill>
                  <a:schemeClr val="dk1"/>
                </a:solidFill>
                <a:latin typeface="ITC Avant Garde Std Md" panose="020B0502020202020204" pitchFamily="34" charset="77"/>
                <a:ea typeface="Questrial"/>
                <a:cs typeface="Questrial"/>
                <a:sym typeface="Questrial"/>
              </a:rPr>
              <a:t>Questions</a:t>
            </a:r>
            <a:endParaRPr lang="es-GT" sz="2800" b="1" dirty="0">
              <a:latin typeface="ITC Avant Garde Std Md" panose="020B0502020202020204" pitchFamily="34" charset="77"/>
            </a:endParaRPr>
          </a:p>
        </p:txBody>
      </p:sp>
    </p:spTree>
    <p:extLst>
      <p:ext uri="{BB962C8B-B14F-4D97-AF65-F5344CB8AC3E}">
        <p14:creationId xmlns:p14="http://schemas.microsoft.com/office/powerpoint/2010/main" val="277522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2;p8">
            <a:extLst>
              <a:ext uri="{FF2B5EF4-FFF2-40B4-BE49-F238E27FC236}">
                <a16:creationId xmlns:a16="http://schemas.microsoft.com/office/drawing/2014/main" id="{D20D7AB1-B20D-0849-A533-6F1939419F79}"/>
              </a:ext>
            </a:extLst>
          </p:cNvPr>
          <p:cNvPicPr preferRelativeResize="0"/>
          <p:nvPr/>
        </p:nvPicPr>
        <p:blipFill>
          <a:blip r:embed="rId2"/>
          <a:srcRect l="26006" r="26006"/>
          <a:stretch/>
        </p:blipFill>
        <p:spPr>
          <a:xfrm>
            <a:off x="1" y="0"/>
            <a:ext cx="2465614" cy="6858000"/>
          </a:xfrm>
          <a:prstGeom prst="rect">
            <a:avLst/>
          </a:prstGeom>
          <a:noFill/>
          <a:ln>
            <a:noFill/>
          </a:ln>
        </p:spPr>
      </p:pic>
      <p:sp>
        <p:nvSpPr>
          <p:cNvPr id="5" name="Recortar rectángulo de una esquina 4">
            <a:extLst>
              <a:ext uri="{FF2B5EF4-FFF2-40B4-BE49-F238E27FC236}">
                <a16:creationId xmlns:a16="http://schemas.microsoft.com/office/drawing/2014/main" id="{DF975D44-85C0-FB4F-BA90-714ADB8CC14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FE16FFB8-3FB8-B34E-B48D-460CF263852C}"/>
              </a:ext>
            </a:extLst>
          </p:cNvPr>
          <p:cNvSpPr/>
          <p:nvPr/>
        </p:nvSpPr>
        <p:spPr>
          <a:xfrm>
            <a:off x="4215379" y="299954"/>
            <a:ext cx="5996442" cy="923330"/>
          </a:xfrm>
          <a:prstGeom prst="rect">
            <a:avLst/>
          </a:prstGeom>
        </p:spPr>
        <p:txBody>
          <a:bodyPr wrap="square">
            <a:spAutoFit/>
          </a:bodyPr>
          <a:lstStyle/>
          <a:p>
            <a:pPr algn="ctr"/>
            <a:r>
              <a:rPr lang="en-US" sz="5400" b="1" dirty="0">
                <a:solidFill>
                  <a:schemeClr val="dk1"/>
                </a:solidFill>
                <a:latin typeface="ITC Avant Garde Std Bk" panose="020B0502020202020204" pitchFamily="34" charset="77"/>
                <a:ea typeface="Questrial"/>
                <a:cs typeface="Questrial"/>
                <a:sym typeface="Questrial"/>
              </a:rPr>
              <a:t>Objectives</a:t>
            </a:r>
            <a:endParaRPr lang="es-GT" sz="5400" dirty="0">
              <a:latin typeface="ITC Avant Garde Std Bk" panose="020B0502020202020204" pitchFamily="34" charset="77"/>
            </a:endParaRPr>
          </a:p>
        </p:txBody>
      </p:sp>
      <p:sp>
        <p:nvSpPr>
          <p:cNvPr id="7" name="CuadroTexto 6">
            <a:extLst>
              <a:ext uri="{FF2B5EF4-FFF2-40B4-BE49-F238E27FC236}">
                <a16:creationId xmlns:a16="http://schemas.microsoft.com/office/drawing/2014/main" id="{07F931F4-4F2E-2B40-8BDD-22B110DBC87C}"/>
              </a:ext>
            </a:extLst>
          </p:cNvPr>
          <p:cNvSpPr txBox="1"/>
          <p:nvPr/>
        </p:nvSpPr>
        <p:spPr>
          <a:xfrm>
            <a:off x="2506917" y="2333827"/>
            <a:ext cx="4706683" cy="2723823"/>
          </a:xfrm>
          <a:prstGeom prst="rect">
            <a:avLst/>
          </a:prstGeom>
          <a:noFill/>
        </p:spPr>
        <p:txBody>
          <a:bodyPr wrap="square" rtlCol="0">
            <a:spAutoFit/>
          </a:bodyPr>
          <a:lstStyle/>
          <a:p>
            <a:pPr lvl="0">
              <a:lnSpc>
                <a:spcPct val="90000"/>
              </a:lnSpc>
              <a:buClr>
                <a:schemeClr val="dk1"/>
              </a:buClr>
              <a:buSzPts val="1800"/>
            </a:pPr>
            <a:endParaRPr lang="en-US" b="1" dirty="0">
              <a:solidFill>
                <a:schemeClr val="dk1"/>
              </a:solidFill>
              <a:latin typeface="ITC Avant Garde Std Bk" panose="020B0502020202020204" pitchFamily="34" charset="77"/>
              <a:ea typeface="Questrial"/>
              <a:cs typeface="Questrial"/>
              <a:sym typeface="Questrial"/>
            </a:endParaRPr>
          </a:p>
          <a:p>
            <a:pPr marL="342900" lvl="0" indent="-342900">
              <a:lnSpc>
                <a:spcPct val="90000"/>
              </a:lnSpc>
              <a:buClr>
                <a:schemeClr val="dk1"/>
              </a:buClr>
              <a:buSzPts val="1800"/>
              <a:buFont typeface="+mj-lt"/>
              <a:buAutoNum type="arabicParenR"/>
            </a:pPr>
            <a:r>
              <a:rPr lang="en-US" dirty="0">
                <a:solidFill>
                  <a:schemeClr val="dk1"/>
                </a:solidFill>
                <a:latin typeface="ITC Avant Garde Std Bk" panose="020B0502020202020204" pitchFamily="34" charset="77"/>
                <a:ea typeface="Questrial"/>
                <a:cs typeface="Questrial"/>
                <a:sym typeface="Questrial"/>
              </a:rPr>
              <a:t>To understand how the crisis is affecting diverse groups (men, women, boys, girl, PWD)</a:t>
            </a:r>
            <a:endParaRPr lang="en-US" b="1" dirty="0">
              <a:solidFill>
                <a:schemeClr val="dk1"/>
              </a:solidFill>
              <a:latin typeface="ITC Avant Garde Std Bk" panose="020B0502020202020204" pitchFamily="34" charset="77"/>
              <a:ea typeface="Questrial"/>
              <a:cs typeface="Questrial"/>
              <a:sym typeface="Questrial"/>
            </a:endParaRPr>
          </a:p>
          <a:p>
            <a:pPr marL="342900" lvl="0" indent="-342900">
              <a:lnSpc>
                <a:spcPct val="90000"/>
              </a:lnSpc>
              <a:buClr>
                <a:schemeClr val="dk1"/>
              </a:buClr>
              <a:buSzPts val="1800"/>
              <a:buFont typeface="+mj-lt"/>
              <a:buAutoNum type="arabicParenR"/>
            </a:pPr>
            <a:endParaRPr lang="en-US" b="1" u="sng" dirty="0">
              <a:solidFill>
                <a:schemeClr val="dk1"/>
              </a:solidFill>
              <a:latin typeface="ITC Avant Garde Std Bk" panose="020B0502020202020204" pitchFamily="34" charset="77"/>
              <a:ea typeface="Questrial"/>
              <a:cs typeface="Questrial"/>
              <a:sym typeface="Questrial"/>
            </a:endParaRPr>
          </a:p>
          <a:p>
            <a:pPr marL="342900" indent="-342900">
              <a:spcBef>
                <a:spcPts val="0"/>
              </a:spcBef>
              <a:buClr>
                <a:schemeClr val="dk1"/>
              </a:buClr>
              <a:buSzPts val="1800"/>
              <a:buFont typeface="+mj-lt"/>
              <a:buAutoNum type="arabicParenR"/>
            </a:pPr>
            <a:r>
              <a:rPr lang="en-US" dirty="0">
                <a:solidFill>
                  <a:schemeClr val="dk1"/>
                </a:solidFill>
                <a:latin typeface="ITC Avant Garde Std Bk" panose="020B0502020202020204" pitchFamily="34" charset="77"/>
                <a:ea typeface="Questrial"/>
                <a:cs typeface="Questrial"/>
                <a:sym typeface="Questrial"/>
              </a:rPr>
              <a:t>To ensure that IRC’s emergency programming is responsive to the unique needs, priorities and constraints of different client groups</a:t>
            </a:r>
            <a:endParaRPr lang="en-US" sz="1600" dirty="0">
              <a:solidFill>
                <a:schemeClr val="dk1"/>
              </a:solidFill>
              <a:latin typeface="ITC Avant Garde Std Bk" panose="020B0502020202020204" pitchFamily="34" charset="77"/>
              <a:ea typeface="Questrial"/>
              <a:cs typeface="Questrial"/>
              <a:sym typeface="Questrial"/>
            </a:endParaRPr>
          </a:p>
          <a:p>
            <a:endParaRPr lang="es-GT" dirty="0">
              <a:latin typeface="ITC Avant Garde Std Bk" panose="020B0502020202020204" pitchFamily="34" charset="77"/>
            </a:endParaRPr>
          </a:p>
        </p:txBody>
      </p:sp>
      <p:pic>
        <p:nvPicPr>
          <p:cNvPr id="3" name="Picture 2"/>
          <p:cNvPicPr>
            <a:picLocks noChangeAspect="1"/>
          </p:cNvPicPr>
          <p:nvPr/>
        </p:nvPicPr>
        <p:blipFill rotWithShape="1">
          <a:blip r:embed="rId3"/>
          <a:srcRect t="12911" b="8301"/>
          <a:stretch/>
        </p:blipFill>
        <p:spPr>
          <a:xfrm>
            <a:off x="7213601" y="1828800"/>
            <a:ext cx="4978400" cy="4494728"/>
          </a:xfrm>
          <a:prstGeom prst="rect">
            <a:avLst/>
          </a:prstGeom>
        </p:spPr>
      </p:pic>
    </p:spTree>
    <p:extLst>
      <p:ext uri="{BB962C8B-B14F-4D97-AF65-F5344CB8AC3E}">
        <p14:creationId xmlns:p14="http://schemas.microsoft.com/office/powerpoint/2010/main" val="181462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6;p3">
            <a:extLst>
              <a:ext uri="{FF2B5EF4-FFF2-40B4-BE49-F238E27FC236}">
                <a16:creationId xmlns:a16="http://schemas.microsoft.com/office/drawing/2014/main" id="{95D4A372-4665-294B-BBD6-E9D622B27B21}"/>
              </a:ext>
            </a:extLst>
          </p:cNvPr>
          <p:cNvPicPr preferRelativeResize="0">
            <a:picLocks/>
          </p:cNvPicPr>
          <p:nvPr/>
        </p:nvPicPr>
        <p:blipFill rotWithShape="1">
          <a:blip r:embed="rId2"/>
          <a:srcRect t="26243" r="1764"/>
          <a:stretch/>
        </p:blipFill>
        <p:spPr>
          <a:xfrm>
            <a:off x="0" y="0"/>
            <a:ext cx="12192000" cy="6858000"/>
          </a:xfrm>
          <a:prstGeom prst="rect">
            <a:avLst/>
          </a:prstGeom>
          <a:noFill/>
          <a:ln>
            <a:noFill/>
          </a:ln>
        </p:spPr>
      </p:pic>
      <p:sp>
        <p:nvSpPr>
          <p:cNvPr id="5" name="Recortar rectángulo de una esquina 4">
            <a:extLst>
              <a:ext uri="{FF2B5EF4-FFF2-40B4-BE49-F238E27FC236}">
                <a16:creationId xmlns:a16="http://schemas.microsoft.com/office/drawing/2014/main" id="{5785D243-F7E4-D449-AFBC-2A1A58C85CCC}"/>
              </a:ext>
            </a:extLst>
          </p:cNvPr>
          <p:cNvSpPr/>
          <p:nvPr/>
        </p:nvSpPr>
        <p:spPr>
          <a:xfrm>
            <a:off x="-41301" y="4859996"/>
            <a:ext cx="6923364" cy="1754326"/>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9C471BC1-82C9-D04C-B2A5-ACEE6748AEE8}"/>
              </a:ext>
            </a:extLst>
          </p:cNvPr>
          <p:cNvSpPr/>
          <p:nvPr/>
        </p:nvSpPr>
        <p:spPr>
          <a:xfrm>
            <a:off x="706639" y="4886854"/>
            <a:ext cx="5405403" cy="1754326"/>
          </a:xfrm>
          <a:prstGeom prst="rect">
            <a:avLst/>
          </a:prstGeom>
        </p:spPr>
        <p:txBody>
          <a:bodyPr wrap="square">
            <a:spAutoFit/>
          </a:bodyPr>
          <a:lstStyle/>
          <a:p>
            <a:pPr algn="ctr"/>
            <a:r>
              <a:rPr lang="en-US" sz="5400" b="1" dirty="0">
                <a:solidFill>
                  <a:schemeClr val="dk1"/>
                </a:solidFill>
                <a:latin typeface="ITC Avant Garde Std Bk" panose="020B0502020202020204" pitchFamily="34" charset="77"/>
                <a:ea typeface="Questrial"/>
                <a:cs typeface="Questrial"/>
                <a:sym typeface="Questrial"/>
              </a:rPr>
              <a:t>Methodology </a:t>
            </a:r>
            <a:br>
              <a:rPr lang="en-US" sz="5400" b="1" dirty="0">
                <a:solidFill>
                  <a:schemeClr val="dk1"/>
                </a:solidFill>
                <a:latin typeface="ITC Avant Garde Std Bk" panose="020B0502020202020204" pitchFamily="34" charset="77"/>
                <a:ea typeface="Questrial"/>
                <a:cs typeface="Questrial"/>
                <a:sym typeface="Questrial"/>
              </a:rPr>
            </a:br>
            <a:r>
              <a:rPr lang="en-US" sz="5400" b="1" dirty="0">
                <a:solidFill>
                  <a:schemeClr val="dk1"/>
                </a:solidFill>
                <a:latin typeface="ITC Avant Garde Std Bk" panose="020B0502020202020204" pitchFamily="34" charset="77"/>
                <a:ea typeface="Questrial"/>
                <a:cs typeface="Questrial"/>
                <a:sym typeface="Questrial"/>
              </a:rPr>
              <a:t>and Approach</a:t>
            </a:r>
            <a:endParaRPr lang="es-GT" sz="5400" dirty="0">
              <a:latin typeface="ITC Avant Garde Std Bk" panose="020B0502020202020204" pitchFamily="34" charset="77"/>
            </a:endParaRPr>
          </a:p>
        </p:txBody>
      </p:sp>
    </p:spTree>
    <p:extLst>
      <p:ext uri="{BB962C8B-B14F-4D97-AF65-F5344CB8AC3E}">
        <p14:creationId xmlns:p14="http://schemas.microsoft.com/office/powerpoint/2010/main" val="148678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ortar rectángulo de una esquina 22">
            <a:extLst>
              <a:ext uri="{FF2B5EF4-FFF2-40B4-BE49-F238E27FC236}">
                <a16:creationId xmlns:a16="http://schemas.microsoft.com/office/drawing/2014/main" id="{975D0BF4-A282-AC46-94E7-F6B8A9ECC84A}"/>
              </a:ext>
            </a:extLst>
          </p:cNvPr>
          <p:cNvSpPr/>
          <p:nvPr/>
        </p:nvSpPr>
        <p:spPr>
          <a:xfrm>
            <a:off x="-1" y="5347958"/>
            <a:ext cx="6893799" cy="1407812"/>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 name="Recortar rectángulo de una esquina 3">
            <a:extLst>
              <a:ext uri="{FF2B5EF4-FFF2-40B4-BE49-F238E27FC236}">
                <a16:creationId xmlns:a16="http://schemas.microsoft.com/office/drawing/2014/main" id="{D7955E85-82BA-B64F-98A9-06A48B871590}"/>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FDFB64A-9835-BD46-B655-A58575C801E7}"/>
              </a:ext>
            </a:extLst>
          </p:cNvPr>
          <p:cNvSpPr/>
          <p:nvPr/>
        </p:nvSpPr>
        <p:spPr>
          <a:xfrm>
            <a:off x="690596" y="299954"/>
            <a:ext cx="10362414" cy="923330"/>
          </a:xfrm>
          <a:prstGeom prst="rect">
            <a:avLst/>
          </a:prstGeom>
        </p:spPr>
        <p:txBody>
          <a:bodyPr wrap="square">
            <a:spAutoFit/>
          </a:bodyPr>
          <a:lstStyle/>
          <a:p>
            <a:pPr algn="ctr"/>
            <a:r>
              <a:rPr lang="en-US" sz="5400" b="1" dirty="0">
                <a:solidFill>
                  <a:schemeClr val="dk1"/>
                </a:solidFill>
                <a:latin typeface="ITC Avant Garde Std Bk" panose="020B0502020202020204" pitchFamily="34" charset="77"/>
                <a:ea typeface="Questrial"/>
                <a:cs typeface="Questrial"/>
                <a:sym typeface="Questrial"/>
              </a:rPr>
              <a:t>Methodology and Approach</a:t>
            </a:r>
            <a:endParaRPr lang="es-GT" sz="5400" dirty="0">
              <a:latin typeface="ITC Avant Garde Std Bk" panose="020B0502020202020204" pitchFamily="34" charset="77"/>
            </a:endParaRPr>
          </a:p>
        </p:txBody>
      </p:sp>
      <p:sp>
        <p:nvSpPr>
          <p:cNvPr id="7" name="Google Shape;117;p4">
            <a:extLst>
              <a:ext uri="{FF2B5EF4-FFF2-40B4-BE49-F238E27FC236}">
                <a16:creationId xmlns:a16="http://schemas.microsoft.com/office/drawing/2014/main" id="{C3B3CB64-3CEB-D346-9626-9C50A59DCEE1}"/>
              </a:ext>
            </a:extLst>
          </p:cNvPr>
          <p:cNvSpPr txBox="1">
            <a:spLocks/>
          </p:cNvSpPr>
          <p:nvPr/>
        </p:nvSpPr>
        <p:spPr>
          <a:xfrm>
            <a:off x="945454" y="5434379"/>
            <a:ext cx="6161997" cy="132139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nSpc>
                <a:spcPct val="80000"/>
              </a:lnSpc>
              <a:spcBef>
                <a:spcPts val="0"/>
              </a:spcBef>
              <a:buClr>
                <a:schemeClr val="dk1"/>
              </a:buClr>
              <a:buSzPts val="1800"/>
              <a:buFont typeface="Arial" panose="020B0604020202020204" pitchFamily="34" charset="0"/>
              <a:buNone/>
            </a:pPr>
            <a:r>
              <a:rPr lang="en-US" sz="1400" b="1" dirty="0">
                <a:solidFill>
                  <a:schemeClr val="dk1"/>
                </a:solidFill>
                <a:latin typeface="ITC Avant Garde Std Md" panose="020B0502020202020204" pitchFamily="34" charset="77"/>
                <a:ea typeface="Questrial"/>
                <a:cs typeface="Questrial"/>
                <a:sym typeface="Questrial"/>
              </a:rPr>
              <a:t>Limitations:</a:t>
            </a:r>
          </a:p>
          <a:p>
            <a:pPr marL="50800" indent="0">
              <a:lnSpc>
                <a:spcPct val="80000"/>
              </a:lnSpc>
              <a:spcBef>
                <a:spcPts val="0"/>
              </a:spcBef>
              <a:buClr>
                <a:schemeClr val="dk1"/>
              </a:buClr>
              <a:buSzPts val="1800"/>
              <a:buFont typeface="Arial" panose="020B0604020202020204" pitchFamily="34" charset="0"/>
              <a:buNone/>
            </a:pPr>
            <a:endParaRPr lang="en-US" sz="1400" dirty="0">
              <a:solidFill>
                <a:schemeClr val="dk1"/>
              </a:solidFill>
              <a:latin typeface="ITC Avant Garde Std Bk" panose="020B0502020202020204" pitchFamily="34" charset="77"/>
              <a:ea typeface="Questrial"/>
              <a:cs typeface="Questrial"/>
              <a:sym typeface="Questrial"/>
            </a:endParaRPr>
          </a:p>
          <a:p>
            <a:pPr>
              <a:lnSpc>
                <a:spcPct val="80000"/>
              </a:lnSpc>
              <a:spcBef>
                <a:spcPts val="0"/>
              </a:spcBef>
              <a:buClr>
                <a:schemeClr val="dk1"/>
              </a:buClr>
              <a:buSzPts val="1800"/>
            </a:pPr>
            <a:r>
              <a:rPr lang="en-US" sz="1400" b="1" dirty="0">
                <a:solidFill>
                  <a:schemeClr val="dk1"/>
                </a:solidFill>
                <a:latin typeface="ITC Avant Garde Std Bk" panose="020B0502020202020204" pitchFamily="34" charset="77"/>
                <a:sym typeface="Questrial"/>
              </a:rPr>
              <a:t>Network coverage</a:t>
            </a:r>
          </a:p>
          <a:p>
            <a:pPr marL="50800" indent="0">
              <a:lnSpc>
                <a:spcPct val="80000"/>
              </a:lnSpc>
              <a:spcBef>
                <a:spcPts val="0"/>
              </a:spcBef>
              <a:buClr>
                <a:schemeClr val="dk1"/>
              </a:buClr>
              <a:buSzPts val="1800"/>
              <a:buFont typeface="Arial" panose="020B0604020202020204" pitchFamily="34" charset="0"/>
              <a:buNone/>
            </a:pPr>
            <a:endParaRPr lang="en-US" sz="1400" dirty="0">
              <a:solidFill>
                <a:schemeClr val="dk1"/>
              </a:solidFill>
              <a:latin typeface="ITC Avant Garde Std Bk" panose="020B0502020202020204" pitchFamily="34" charset="77"/>
              <a:sym typeface="Questrial"/>
            </a:endParaRPr>
          </a:p>
          <a:p>
            <a:pPr>
              <a:lnSpc>
                <a:spcPct val="80000"/>
              </a:lnSpc>
              <a:spcBef>
                <a:spcPts val="0"/>
              </a:spcBef>
              <a:buClr>
                <a:schemeClr val="dk1"/>
              </a:buClr>
              <a:buSzPts val="1800"/>
            </a:pPr>
            <a:r>
              <a:rPr lang="en-US" sz="1400" b="1" dirty="0">
                <a:solidFill>
                  <a:schemeClr val="dk1"/>
                </a:solidFill>
                <a:latin typeface="ITC Avant Garde Std Bk" panose="020B0502020202020204" pitchFamily="34" charset="77"/>
                <a:sym typeface="Questrial"/>
              </a:rPr>
              <a:t>Competing priorities of project teams</a:t>
            </a:r>
            <a:r>
              <a:rPr lang="en-US" sz="1400" dirty="0">
                <a:solidFill>
                  <a:schemeClr val="dk1"/>
                </a:solidFill>
                <a:latin typeface="ITC Avant Garde Std Bk" panose="020B0502020202020204" pitchFamily="34" charset="77"/>
                <a:sym typeface="Questrial"/>
              </a:rPr>
              <a:t>.</a:t>
            </a:r>
          </a:p>
          <a:p>
            <a:pPr>
              <a:lnSpc>
                <a:spcPct val="80000"/>
              </a:lnSpc>
              <a:spcBef>
                <a:spcPts val="0"/>
              </a:spcBef>
              <a:buClr>
                <a:schemeClr val="dk1"/>
              </a:buClr>
              <a:buSzPts val="1800"/>
            </a:pPr>
            <a:endParaRPr lang="en-US" sz="1400" dirty="0">
              <a:solidFill>
                <a:schemeClr val="dk1"/>
              </a:solidFill>
              <a:latin typeface="ITC Avant Garde Std Bk" panose="020B0502020202020204" pitchFamily="34" charset="77"/>
              <a:sym typeface="Questrial"/>
            </a:endParaRPr>
          </a:p>
          <a:p>
            <a:pPr>
              <a:lnSpc>
                <a:spcPct val="80000"/>
              </a:lnSpc>
              <a:spcBef>
                <a:spcPts val="0"/>
              </a:spcBef>
              <a:buClr>
                <a:schemeClr val="dk1"/>
              </a:buClr>
              <a:buSzPts val="1800"/>
            </a:pPr>
            <a:r>
              <a:rPr lang="en-US" sz="1400" b="1" dirty="0">
                <a:solidFill>
                  <a:schemeClr val="dk1"/>
                </a:solidFill>
                <a:latin typeface="ITC Avant Garde Std Bk" panose="020B0502020202020204" pitchFamily="34" charset="77"/>
                <a:sym typeface="Questrial"/>
              </a:rPr>
              <a:t>Urgent need for report -  Round 2 on specific topics called off</a:t>
            </a:r>
            <a:endParaRPr lang="en-US" sz="1400" dirty="0">
              <a:latin typeface="ITC Avant Garde Std Bk" panose="020B0502020202020204" pitchFamily="34" charset="77"/>
            </a:endParaRPr>
          </a:p>
        </p:txBody>
      </p:sp>
      <p:sp>
        <p:nvSpPr>
          <p:cNvPr id="8" name="Google Shape;118;p4">
            <a:extLst>
              <a:ext uri="{FF2B5EF4-FFF2-40B4-BE49-F238E27FC236}">
                <a16:creationId xmlns:a16="http://schemas.microsoft.com/office/drawing/2014/main" id="{09EEF794-0F75-B644-A384-325B26526FB9}"/>
              </a:ext>
            </a:extLst>
          </p:cNvPr>
          <p:cNvSpPr/>
          <p:nvPr/>
        </p:nvSpPr>
        <p:spPr>
          <a:xfrm>
            <a:off x="1020049" y="3317329"/>
            <a:ext cx="4683098"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u="none" strike="noStrike" cap="none" dirty="0">
                <a:solidFill>
                  <a:schemeClr val="dk1"/>
                </a:solidFill>
                <a:latin typeface="ITC Avant Garde Std Md" panose="020B0502020202020204" pitchFamily="34" charset="77"/>
                <a:ea typeface="Questrial"/>
                <a:cs typeface="Questrial"/>
                <a:sym typeface="Questrial"/>
              </a:rPr>
              <a:t>Validation:</a:t>
            </a:r>
          </a:p>
          <a:p>
            <a:pPr marL="285750" indent="-285750">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Round 2: 6 KIIs on specific topics</a:t>
            </a:r>
          </a:p>
          <a:p>
            <a:pPr marL="285750" marR="0" lvl="0" indent="-285750" algn="l" rtl="0">
              <a:spcBef>
                <a:spcPts val="0"/>
              </a:spcBef>
              <a:spcAft>
                <a:spcPts val="0"/>
              </a:spcAft>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3 validation calls with the Tigray team</a:t>
            </a:r>
          </a:p>
          <a:p>
            <a:pPr marL="285750" marR="0" lvl="0" indent="-285750" algn="l" rtl="0">
              <a:spcBef>
                <a:spcPts val="0"/>
              </a:spcBef>
              <a:spcAft>
                <a:spcPts val="0"/>
              </a:spcAft>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Interviews with Sector Leads</a:t>
            </a:r>
          </a:p>
          <a:p>
            <a:pPr marL="285750" marR="0" lvl="0" indent="-285750" algn="l" rtl="0">
              <a:spcBef>
                <a:spcPts val="0"/>
              </a:spcBef>
              <a:spcAft>
                <a:spcPts val="0"/>
              </a:spcAft>
              <a:buFont typeface="Arial" panose="020B0604020202020204" pitchFamily="34" charset="0"/>
              <a:buChar char="•"/>
            </a:pPr>
            <a:r>
              <a:rPr lang="en-US" dirty="0">
                <a:solidFill>
                  <a:schemeClr val="dk1"/>
                </a:solidFill>
                <a:latin typeface="ITC Avant Garde Std Bk" panose="020B0502020202020204" pitchFamily="34" charset="77"/>
                <a:ea typeface="Questrial"/>
                <a:cs typeface="Questrial"/>
                <a:sym typeface="Questrial"/>
              </a:rPr>
              <a:t>Validation webinar!</a:t>
            </a:r>
          </a:p>
        </p:txBody>
      </p:sp>
      <p:sp>
        <p:nvSpPr>
          <p:cNvPr id="9" name="Google Shape;118;p4">
            <a:extLst>
              <a:ext uri="{FF2B5EF4-FFF2-40B4-BE49-F238E27FC236}">
                <a16:creationId xmlns:a16="http://schemas.microsoft.com/office/drawing/2014/main" id="{E903ED7D-A779-7044-8C87-296DD036FF73}"/>
              </a:ext>
            </a:extLst>
          </p:cNvPr>
          <p:cNvSpPr/>
          <p:nvPr/>
        </p:nvSpPr>
        <p:spPr>
          <a:xfrm>
            <a:off x="946485" y="1515588"/>
            <a:ext cx="475378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u="none" strike="noStrike" cap="none" dirty="0">
                <a:solidFill>
                  <a:schemeClr val="dk1"/>
                </a:solidFill>
                <a:latin typeface="ITC Avant Garde Std Md" panose="020B0502020202020204" pitchFamily="34" charset="77"/>
                <a:ea typeface="Questrial"/>
                <a:cs typeface="Questrial"/>
                <a:sym typeface="Questrial"/>
              </a:rPr>
              <a:t>Sample: </a:t>
            </a:r>
          </a:p>
          <a:p>
            <a:pPr marL="0" marR="0" lvl="0" indent="0" algn="l" rtl="0">
              <a:spcBef>
                <a:spcPts val="0"/>
              </a:spcBef>
              <a:spcAft>
                <a:spcPts val="0"/>
              </a:spcAft>
              <a:buNone/>
            </a:pPr>
            <a:r>
              <a:rPr lang="en-US" b="0" i="0" u="none" strike="noStrike" cap="none" dirty="0">
                <a:solidFill>
                  <a:schemeClr val="dk1"/>
                </a:solidFill>
                <a:latin typeface="ITC Avant Garde Std Bk" panose="020B0502020202020204" pitchFamily="34" charset="77"/>
                <a:ea typeface="Questrial"/>
                <a:cs typeface="Questrial"/>
                <a:sym typeface="Questrial"/>
              </a:rPr>
              <a:t>186 clients engaged (</a:t>
            </a:r>
            <a:r>
              <a:rPr lang="en-US" dirty="0">
                <a:solidFill>
                  <a:schemeClr val="dk1"/>
                </a:solidFill>
                <a:latin typeface="ITC Avant Garde Std Bk" panose="020B0502020202020204" pitchFamily="34" charset="77"/>
                <a:ea typeface="Questrial"/>
                <a:cs typeface="Questrial"/>
                <a:sym typeface="Questrial"/>
              </a:rPr>
              <a:t>49</a:t>
            </a:r>
            <a:r>
              <a:rPr lang="en-US" b="0" i="0" u="none" strike="noStrike" cap="none" dirty="0">
                <a:solidFill>
                  <a:schemeClr val="dk1"/>
                </a:solidFill>
                <a:latin typeface="ITC Avant Garde Std Bk" panose="020B0502020202020204" pitchFamily="34" charset="77"/>
                <a:ea typeface="Questrial"/>
                <a:cs typeface="Questrial"/>
                <a:sym typeface="Questrial"/>
              </a:rPr>
              <a:t>% women and girls</a:t>
            </a:r>
            <a:r>
              <a:rPr lang="en-US" dirty="0">
                <a:solidFill>
                  <a:schemeClr val="dk1"/>
                </a:solidFill>
                <a:latin typeface="ITC Avant Garde Std Bk" panose="020B0502020202020204" pitchFamily="34" charset="77"/>
                <a:ea typeface="Questrial"/>
                <a:cs typeface="Questrial"/>
                <a:sym typeface="Questrial"/>
              </a:rPr>
              <a:t>; </a:t>
            </a:r>
            <a:r>
              <a:rPr lang="en-US" b="0" i="0" u="none" strike="noStrike" cap="none" dirty="0">
                <a:solidFill>
                  <a:schemeClr val="dk1"/>
                </a:solidFill>
                <a:latin typeface="ITC Avant Garde Std Bk" panose="020B0502020202020204" pitchFamily="34" charset="77"/>
                <a:ea typeface="Questrial"/>
                <a:cs typeface="Questrial"/>
                <a:sym typeface="Questrial"/>
              </a:rPr>
              <a:t>51% men and boys; 18-35 years (57.8%); 36-55 (36.8%); 65+ (5.2%)</a:t>
            </a:r>
            <a:endParaRPr lang="en-US" dirty="0">
              <a:solidFill>
                <a:schemeClr val="dk1"/>
              </a:solidFill>
              <a:latin typeface="ITC Avant Garde Std Bk" panose="020B0502020202020204" pitchFamily="34" charset="77"/>
              <a:ea typeface="Questrial"/>
              <a:cs typeface="Questrial"/>
              <a:sym typeface="Questrial"/>
            </a:endParaRPr>
          </a:p>
        </p:txBody>
      </p:sp>
      <p:sp>
        <p:nvSpPr>
          <p:cNvPr id="10" name="Google Shape;118;p4">
            <a:extLst>
              <a:ext uri="{FF2B5EF4-FFF2-40B4-BE49-F238E27FC236}">
                <a16:creationId xmlns:a16="http://schemas.microsoft.com/office/drawing/2014/main" id="{506DF799-A4B3-9440-B139-06740C8FC1BC}"/>
              </a:ext>
            </a:extLst>
          </p:cNvPr>
          <p:cNvSpPr/>
          <p:nvPr/>
        </p:nvSpPr>
        <p:spPr>
          <a:xfrm>
            <a:off x="5728450" y="1546825"/>
            <a:ext cx="4470284" cy="1477287"/>
          </a:xfrm>
          <a:prstGeom prst="rect">
            <a:avLst/>
          </a:prstGeom>
          <a:noFill/>
          <a:ln>
            <a:noFill/>
          </a:ln>
        </p:spPr>
        <p:txBody>
          <a:bodyPr spcFirstLastPara="1" wrap="square" lIns="91425" tIns="45700" rIns="91425" bIns="45700" anchor="t" anchorCtr="0">
            <a:spAutoFit/>
          </a:bodyPr>
          <a:lstStyle/>
          <a:p>
            <a:r>
              <a:rPr lang="en-US" b="1" u="none" strike="noStrike" cap="none" dirty="0">
                <a:solidFill>
                  <a:schemeClr val="dk1"/>
                </a:solidFill>
                <a:latin typeface="ITC Avant Garde Std Md" panose="020B0502020202020204" pitchFamily="34" charset="77"/>
                <a:ea typeface="Questrial"/>
                <a:cs typeface="Questrial"/>
                <a:sym typeface="Questrial"/>
              </a:rPr>
              <a:t>Desk review: </a:t>
            </a:r>
          </a:p>
          <a:p>
            <a:r>
              <a:rPr lang="en-US" dirty="0">
                <a:solidFill>
                  <a:schemeClr val="dk1"/>
                </a:solidFill>
                <a:latin typeface="ITC Avant Garde Std Bk" panose="020B0502020202020204" pitchFamily="34" charset="77"/>
                <a:ea typeface="Questrial"/>
                <a:cs typeface="Questrial"/>
                <a:sym typeface="Questrial"/>
              </a:rPr>
              <a:t>Analysis of 34 gender related news reports from news agencies, UN agencies and INGOs  between 12</a:t>
            </a:r>
            <a:r>
              <a:rPr lang="en-US" baseline="30000" dirty="0">
                <a:solidFill>
                  <a:schemeClr val="dk1"/>
                </a:solidFill>
                <a:latin typeface="ITC Avant Garde Std Bk" panose="020B0502020202020204" pitchFamily="34" charset="77"/>
                <a:ea typeface="Questrial"/>
                <a:cs typeface="Questrial"/>
                <a:sym typeface="Questrial"/>
              </a:rPr>
              <a:t>th</a:t>
            </a:r>
            <a:r>
              <a:rPr lang="en-US" dirty="0">
                <a:solidFill>
                  <a:schemeClr val="dk1"/>
                </a:solidFill>
                <a:latin typeface="ITC Avant Garde Std Bk" panose="020B0502020202020204" pitchFamily="34" charset="77"/>
                <a:ea typeface="Questrial"/>
                <a:cs typeface="Questrial"/>
                <a:sym typeface="Questrial"/>
              </a:rPr>
              <a:t> November to 31</a:t>
            </a:r>
            <a:r>
              <a:rPr lang="en-US" baseline="30000" dirty="0">
                <a:solidFill>
                  <a:schemeClr val="dk1"/>
                </a:solidFill>
                <a:latin typeface="ITC Avant Garde Std Bk" panose="020B0502020202020204" pitchFamily="34" charset="77"/>
                <a:ea typeface="Questrial"/>
                <a:cs typeface="Questrial"/>
                <a:sym typeface="Questrial"/>
              </a:rPr>
              <a:t>st</a:t>
            </a:r>
            <a:r>
              <a:rPr lang="en-US" dirty="0">
                <a:solidFill>
                  <a:schemeClr val="dk1"/>
                </a:solidFill>
                <a:latin typeface="ITC Avant Garde Std Bk" panose="020B0502020202020204" pitchFamily="34" charset="77"/>
                <a:ea typeface="Questrial"/>
                <a:cs typeface="Questrial"/>
                <a:sym typeface="Questrial"/>
              </a:rPr>
              <a:t> March.</a:t>
            </a:r>
          </a:p>
        </p:txBody>
      </p:sp>
      <p:sp>
        <p:nvSpPr>
          <p:cNvPr id="11" name="Google Shape;118;p4">
            <a:extLst>
              <a:ext uri="{FF2B5EF4-FFF2-40B4-BE49-F238E27FC236}">
                <a16:creationId xmlns:a16="http://schemas.microsoft.com/office/drawing/2014/main" id="{EC8AB41E-E2A1-C843-92E5-9A2D236D5721}"/>
              </a:ext>
            </a:extLst>
          </p:cNvPr>
          <p:cNvSpPr/>
          <p:nvPr/>
        </p:nvSpPr>
        <p:spPr>
          <a:xfrm>
            <a:off x="5738745" y="3316242"/>
            <a:ext cx="3455378" cy="923289"/>
          </a:xfrm>
          <a:prstGeom prst="rect">
            <a:avLst/>
          </a:prstGeom>
          <a:noFill/>
          <a:ln>
            <a:noFill/>
          </a:ln>
        </p:spPr>
        <p:txBody>
          <a:bodyPr spcFirstLastPara="1" wrap="square" lIns="91425" tIns="45700" rIns="91425" bIns="45700" anchor="t" anchorCtr="0">
            <a:spAutoFit/>
          </a:bodyPr>
          <a:lstStyle/>
          <a:p>
            <a:r>
              <a:rPr lang="en-US" b="1" dirty="0">
                <a:solidFill>
                  <a:schemeClr val="dk1"/>
                </a:solidFill>
                <a:latin typeface="ITC Avant Garde Std Md" panose="020B0502020202020204" pitchFamily="34" charset="77"/>
                <a:ea typeface="Questrial"/>
                <a:cs typeface="Questrial"/>
                <a:sym typeface="Questrial"/>
              </a:rPr>
              <a:t>Timeline: </a:t>
            </a:r>
          </a:p>
          <a:p>
            <a:r>
              <a:rPr lang="en-US" dirty="0">
                <a:solidFill>
                  <a:schemeClr val="dk1"/>
                </a:solidFill>
                <a:latin typeface="ITC Avant Garde Std Bk" panose="020B0502020202020204" pitchFamily="34" charset="77"/>
                <a:ea typeface="Questrial"/>
                <a:cs typeface="Questrial"/>
                <a:sym typeface="Questrial"/>
              </a:rPr>
              <a:t>March 2021 – April 2021. </a:t>
            </a:r>
            <a:endParaRPr lang="x-none" dirty="0">
              <a:highlight>
                <a:srgbClr val="FFFF00"/>
              </a:highlight>
              <a:latin typeface="ITC Avant Garde Std Bk" panose="020B0502020202020204" pitchFamily="34" charset="77"/>
            </a:endParaRPr>
          </a:p>
          <a:p>
            <a:pPr marL="0" marR="0" lvl="0" indent="0" algn="l" rtl="0">
              <a:spcBef>
                <a:spcPts val="0"/>
              </a:spcBef>
              <a:spcAft>
                <a:spcPts val="0"/>
              </a:spcAft>
              <a:buNone/>
            </a:pPr>
            <a:endParaRPr lang="en-US" dirty="0">
              <a:solidFill>
                <a:schemeClr val="dk1"/>
              </a:solidFill>
              <a:latin typeface="ITC Avant Garde Std Bk" panose="020B0502020202020204" pitchFamily="34" charset="77"/>
              <a:ea typeface="Questrial"/>
              <a:cs typeface="Questrial"/>
              <a:sym typeface="Questrial"/>
            </a:endParaRPr>
          </a:p>
        </p:txBody>
      </p:sp>
      <p:sp>
        <p:nvSpPr>
          <p:cNvPr id="12" name="Google Shape;122;p4">
            <a:extLst>
              <a:ext uri="{FF2B5EF4-FFF2-40B4-BE49-F238E27FC236}">
                <a16:creationId xmlns:a16="http://schemas.microsoft.com/office/drawing/2014/main" id="{A4957B0D-A77A-464B-8D53-FB2066B7D06D}"/>
              </a:ext>
            </a:extLst>
          </p:cNvPr>
          <p:cNvSpPr/>
          <p:nvPr/>
        </p:nvSpPr>
        <p:spPr>
          <a:xfrm>
            <a:off x="7923790" y="3833889"/>
            <a:ext cx="3321725" cy="1153591"/>
          </a:xfrm>
          <a:prstGeom prst="ellipse">
            <a:avLst/>
          </a:prstGeom>
          <a:solidFill>
            <a:srgbClr val="C3D4E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 name="Google Shape;123;p4">
            <a:extLst>
              <a:ext uri="{FF2B5EF4-FFF2-40B4-BE49-F238E27FC236}">
                <a16:creationId xmlns:a16="http://schemas.microsoft.com/office/drawing/2014/main" id="{E0479A8F-0F8B-F044-A6AD-DC2A2B0FB90F}"/>
              </a:ext>
            </a:extLst>
          </p:cNvPr>
          <p:cNvGrpSpPr/>
          <p:nvPr/>
        </p:nvGrpSpPr>
        <p:grpSpPr>
          <a:xfrm>
            <a:off x="9039993" y="5192826"/>
            <a:ext cx="1173324" cy="1158741"/>
            <a:chOff x="3325610" y="2064075"/>
            <a:chExt cx="1173324" cy="1158741"/>
          </a:xfrm>
        </p:grpSpPr>
        <p:sp>
          <p:nvSpPr>
            <p:cNvPr id="14" name="Google Shape;124;p4">
              <a:extLst>
                <a:ext uri="{FF2B5EF4-FFF2-40B4-BE49-F238E27FC236}">
                  <a16:creationId xmlns:a16="http://schemas.microsoft.com/office/drawing/2014/main" id="{C32997DD-233C-FA49-9297-A43D4AF5318D}"/>
                </a:ext>
              </a:extLst>
            </p:cNvPr>
            <p:cNvSpPr/>
            <p:nvPr/>
          </p:nvSpPr>
          <p:spPr>
            <a:xfrm>
              <a:off x="3325610" y="2064075"/>
              <a:ext cx="1158741" cy="1158741"/>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25;p4">
              <a:extLst>
                <a:ext uri="{FF2B5EF4-FFF2-40B4-BE49-F238E27FC236}">
                  <a16:creationId xmlns:a16="http://schemas.microsoft.com/office/drawing/2014/main" id="{3A719DCE-5ADC-D442-AE07-2BBDC4D48A51}"/>
                </a:ext>
              </a:extLst>
            </p:cNvPr>
            <p:cNvSpPr txBox="1"/>
            <p:nvPr/>
          </p:nvSpPr>
          <p:spPr>
            <a:xfrm>
              <a:off x="3340882" y="2219207"/>
              <a:ext cx="1158052" cy="819353"/>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1300"/>
                <a:buFont typeface="Questrial"/>
                <a:buNone/>
              </a:pPr>
              <a:r>
                <a:rPr lang="en-US" sz="1300" b="1" dirty="0">
                  <a:solidFill>
                    <a:schemeClr val="bg1"/>
                  </a:solidFill>
                  <a:latin typeface="Questrial"/>
                  <a:ea typeface="Questrial"/>
                  <a:cs typeface="Questrial"/>
                  <a:sym typeface="Questrial"/>
                </a:rPr>
                <a:t>Round 2</a:t>
              </a:r>
              <a:r>
                <a:rPr lang="en-US" sz="1300" dirty="0">
                  <a:solidFill>
                    <a:schemeClr val="bg1"/>
                  </a:solidFill>
                  <a:latin typeface="Questrial"/>
                  <a:ea typeface="Questrial"/>
                  <a:cs typeface="Questrial"/>
                  <a:sym typeface="Questrial"/>
                </a:rPr>
                <a:t>: 6 targeted KIIs</a:t>
              </a:r>
              <a:endParaRPr sz="1300" dirty="0">
                <a:solidFill>
                  <a:schemeClr val="bg1"/>
                </a:solidFill>
                <a:latin typeface="Questrial"/>
                <a:ea typeface="Questrial"/>
                <a:cs typeface="Questrial"/>
                <a:sym typeface="Questrial"/>
              </a:endParaRPr>
            </a:p>
          </p:txBody>
        </p:sp>
      </p:grpSp>
      <p:grpSp>
        <p:nvGrpSpPr>
          <p:cNvPr id="16" name="Google Shape;126;p4">
            <a:extLst>
              <a:ext uri="{FF2B5EF4-FFF2-40B4-BE49-F238E27FC236}">
                <a16:creationId xmlns:a16="http://schemas.microsoft.com/office/drawing/2014/main" id="{DDD77BD6-53C0-8A4E-9438-957EDD05D5CE}"/>
              </a:ext>
            </a:extLst>
          </p:cNvPr>
          <p:cNvGrpSpPr/>
          <p:nvPr/>
        </p:nvGrpSpPr>
        <p:grpSpPr>
          <a:xfrm>
            <a:off x="8302312" y="4207262"/>
            <a:ext cx="1158741" cy="1158741"/>
            <a:chOff x="2473231" y="469934"/>
            <a:chExt cx="1158741" cy="1158741"/>
          </a:xfrm>
        </p:grpSpPr>
        <p:sp>
          <p:nvSpPr>
            <p:cNvPr id="17" name="Google Shape;127;p4">
              <a:extLst>
                <a:ext uri="{FF2B5EF4-FFF2-40B4-BE49-F238E27FC236}">
                  <a16:creationId xmlns:a16="http://schemas.microsoft.com/office/drawing/2014/main" id="{7419FAD7-3BFB-844F-BC68-F9DBF04A4096}"/>
                </a:ext>
              </a:extLst>
            </p:cNvPr>
            <p:cNvSpPr/>
            <p:nvPr/>
          </p:nvSpPr>
          <p:spPr>
            <a:xfrm>
              <a:off x="2473231" y="469934"/>
              <a:ext cx="1158741" cy="1158741"/>
            </a:xfrm>
            <a:prstGeom prst="ellipse">
              <a:avLst/>
            </a:prstGeom>
            <a:solidFill>
              <a:srgbClr val="58EB6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28;p4">
              <a:extLst>
                <a:ext uri="{FF2B5EF4-FFF2-40B4-BE49-F238E27FC236}">
                  <a16:creationId xmlns:a16="http://schemas.microsoft.com/office/drawing/2014/main" id="{D3040EF1-2F3B-AA4D-9BED-E4AF30B0E998}"/>
                </a:ext>
              </a:extLst>
            </p:cNvPr>
            <p:cNvSpPr txBox="1"/>
            <p:nvPr/>
          </p:nvSpPr>
          <p:spPr>
            <a:xfrm>
              <a:off x="2473231" y="639628"/>
              <a:ext cx="1158740" cy="819353"/>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1300"/>
                <a:buFont typeface="Questrial"/>
                <a:buNone/>
              </a:pPr>
              <a:r>
                <a:rPr lang="en-US" sz="1300" b="1" dirty="0">
                  <a:solidFill>
                    <a:schemeClr val="dk1"/>
                  </a:solidFill>
                  <a:latin typeface="Questrial"/>
                  <a:ea typeface="Questrial"/>
                  <a:cs typeface="Questrial"/>
                  <a:sym typeface="Questrial"/>
                </a:rPr>
                <a:t>Round 1: </a:t>
              </a:r>
              <a:r>
                <a:rPr lang="en-US" sz="1300" dirty="0">
                  <a:solidFill>
                    <a:schemeClr val="dk1"/>
                  </a:solidFill>
                  <a:latin typeface="Questrial"/>
                  <a:ea typeface="Questrial"/>
                  <a:cs typeface="Questrial"/>
                  <a:sym typeface="Questrial"/>
                </a:rPr>
                <a:t>KIIs with 12 clients and 4 stakeholders</a:t>
              </a:r>
              <a:endParaRPr dirty="0"/>
            </a:p>
          </p:txBody>
        </p:sp>
      </p:grpSp>
      <p:grpSp>
        <p:nvGrpSpPr>
          <p:cNvPr id="19" name="Google Shape;129;p4">
            <a:extLst>
              <a:ext uri="{FF2B5EF4-FFF2-40B4-BE49-F238E27FC236}">
                <a16:creationId xmlns:a16="http://schemas.microsoft.com/office/drawing/2014/main" id="{68386B18-3F31-8A4F-AD28-10182308074E}"/>
              </a:ext>
            </a:extLst>
          </p:cNvPr>
          <p:cNvGrpSpPr/>
          <p:nvPr/>
        </p:nvGrpSpPr>
        <p:grpSpPr>
          <a:xfrm>
            <a:off x="9486803" y="3927104"/>
            <a:ext cx="1158741" cy="1158741"/>
            <a:chOff x="3657722" y="189776"/>
            <a:chExt cx="1158741" cy="1158741"/>
          </a:xfrm>
        </p:grpSpPr>
        <p:sp>
          <p:nvSpPr>
            <p:cNvPr id="20" name="Google Shape;130;p4">
              <a:extLst>
                <a:ext uri="{FF2B5EF4-FFF2-40B4-BE49-F238E27FC236}">
                  <a16:creationId xmlns:a16="http://schemas.microsoft.com/office/drawing/2014/main" id="{44705598-50B6-4641-A483-2C8B07A40D9B}"/>
                </a:ext>
              </a:extLst>
            </p:cNvPr>
            <p:cNvSpPr/>
            <p:nvPr/>
          </p:nvSpPr>
          <p:spPr>
            <a:xfrm>
              <a:off x="3657722" y="189776"/>
              <a:ext cx="1158741" cy="1158741"/>
            </a:xfrm>
            <a:prstGeom prst="ellipse">
              <a:avLst/>
            </a:prstGeom>
            <a:solidFill>
              <a:srgbClr val="FECF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31;p4">
              <a:extLst>
                <a:ext uri="{FF2B5EF4-FFF2-40B4-BE49-F238E27FC236}">
                  <a16:creationId xmlns:a16="http://schemas.microsoft.com/office/drawing/2014/main" id="{FEE3872B-FE2A-AB47-A5A2-95A8CAC0DDF9}"/>
                </a:ext>
              </a:extLst>
            </p:cNvPr>
            <p:cNvSpPr txBox="1"/>
            <p:nvPr/>
          </p:nvSpPr>
          <p:spPr>
            <a:xfrm>
              <a:off x="3688476" y="359470"/>
              <a:ext cx="1071481" cy="819353"/>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1300"/>
                <a:buFont typeface="Questrial"/>
                <a:buNone/>
              </a:pPr>
              <a:r>
                <a:rPr lang="en-US" sz="1300" dirty="0">
                  <a:solidFill>
                    <a:schemeClr val="dk1"/>
                  </a:solidFill>
                  <a:latin typeface="Questrial"/>
                  <a:sym typeface="Questrial"/>
                </a:rPr>
                <a:t>Literature review of 34 documents </a:t>
              </a:r>
              <a:endParaRPr dirty="0"/>
            </a:p>
          </p:txBody>
        </p:sp>
      </p:grpSp>
    </p:spTree>
    <p:extLst>
      <p:ext uri="{BB962C8B-B14F-4D97-AF65-F5344CB8AC3E}">
        <p14:creationId xmlns:p14="http://schemas.microsoft.com/office/powerpoint/2010/main" val="323467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D7955E85-82BA-B64F-98A9-06A48B871590}"/>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FDFB64A-9835-BD46-B655-A58575C801E7}"/>
              </a:ext>
            </a:extLst>
          </p:cNvPr>
          <p:cNvSpPr/>
          <p:nvPr/>
        </p:nvSpPr>
        <p:spPr>
          <a:xfrm>
            <a:off x="690596" y="299954"/>
            <a:ext cx="10362414" cy="923330"/>
          </a:xfrm>
          <a:prstGeom prst="rect">
            <a:avLst/>
          </a:prstGeom>
        </p:spPr>
        <p:txBody>
          <a:bodyPr wrap="square">
            <a:spAutoFit/>
          </a:bodyPr>
          <a:lstStyle/>
          <a:p>
            <a:pPr algn="ctr"/>
            <a:r>
              <a:rPr lang="en-US" sz="5400" b="1" dirty="0">
                <a:solidFill>
                  <a:schemeClr val="dk1"/>
                </a:solidFill>
                <a:latin typeface="ITC Avant Garde Std Bk" panose="020B0502020202020204" pitchFamily="34" charset="77"/>
                <a:ea typeface="Questrial"/>
                <a:cs typeface="Questrial"/>
                <a:sym typeface="Questrial"/>
              </a:rPr>
              <a:t>Data Quality Assurance</a:t>
            </a:r>
            <a:endParaRPr lang="es-GT" sz="5400" dirty="0">
              <a:latin typeface="ITC Avant Garde Std Bk" panose="020B0502020202020204" pitchFamily="34" charset="77"/>
            </a:endParaRPr>
          </a:p>
        </p:txBody>
      </p:sp>
      <p:sp>
        <p:nvSpPr>
          <p:cNvPr id="9" name="Google Shape;118;p4">
            <a:extLst>
              <a:ext uri="{FF2B5EF4-FFF2-40B4-BE49-F238E27FC236}">
                <a16:creationId xmlns:a16="http://schemas.microsoft.com/office/drawing/2014/main" id="{E903ED7D-A779-7044-8C87-296DD036FF73}"/>
              </a:ext>
            </a:extLst>
          </p:cNvPr>
          <p:cNvSpPr/>
          <p:nvPr/>
        </p:nvSpPr>
        <p:spPr>
          <a:xfrm>
            <a:off x="976346" y="1736558"/>
            <a:ext cx="10076647" cy="4247276"/>
          </a:xfrm>
          <a:prstGeom prst="rect">
            <a:avLst/>
          </a:prstGeom>
          <a:noFill/>
          <a:ln>
            <a:noFill/>
          </a:ln>
        </p:spPr>
        <p:txBody>
          <a:bodyPr spcFirstLastPara="1" wrap="square" lIns="91425" tIns="45700" rIns="91425" bIns="45700" anchor="t" anchorCtr="0">
            <a:spAutoFit/>
          </a:bodyPr>
          <a:lstStyle/>
          <a:p>
            <a:pPr marL="685800" indent="-457200">
              <a:lnSpc>
                <a:spcPct val="100000"/>
              </a:lnSpc>
              <a:spcBef>
                <a:spcPts val="0"/>
              </a:spcBef>
              <a:buFont typeface="Arial"/>
              <a:buAutoNum type="arabicPeriod"/>
            </a:pPr>
            <a:r>
              <a:rPr lang="en-US" b="1" dirty="0">
                <a:solidFill>
                  <a:schemeClr val="accent4"/>
                </a:solidFill>
                <a:latin typeface="ITC Avant Garde Std Md" panose="020B0502020202020204" pitchFamily="34" charset="77"/>
                <a:ea typeface="Questrial"/>
                <a:cs typeface="Quire Sans"/>
                <a:sym typeface="Questrial"/>
              </a:rPr>
              <a:t>Structured  Interview Guides. </a:t>
            </a:r>
            <a:r>
              <a:rPr lang="en-US" dirty="0">
                <a:solidFill>
                  <a:schemeClr val="dk1"/>
                </a:solidFill>
                <a:latin typeface="ITC Avant Garde Std Bk" panose="020B0502020202020204" pitchFamily="34" charset="77"/>
                <a:ea typeface="Questrial"/>
                <a:cs typeface="Quire Sans"/>
                <a:sym typeface="Questrial"/>
              </a:rPr>
              <a:t>FGDs/KIIs designed to draw out details during data collection (e.g., more prompts, before and after pictures to show comparison).</a:t>
            </a:r>
          </a:p>
          <a:p>
            <a:pPr marL="685800" indent="-457200">
              <a:lnSpc>
                <a:spcPct val="100000"/>
              </a:lnSpc>
              <a:spcBef>
                <a:spcPts val="0"/>
              </a:spcBef>
              <a:buFont typeface="Arial"/>
              <a:buAutoNum type="arabicPeriod"/>
            </a:pPr>
            <a:endParaRPr lang="en-US" dirty="0">
              <a:solidFill>
                <a:schemeClr val="dk1"/>
              </a:solidFill>
              <a:latin typeface="ITC Avant Garde Std Bk" panose="020B0502020202020204" pitchFamily="34" charset="77"/>
              <a:ea typeface="Questrial"/>
              <a:cs typeface="Quire Sans"/>
              <a:sym typeface="Questrial"/>
            </a:endParaRPr>
          </a:p>
          <a:p>
            <a:pPr marL="685800" indent="-457200">
              <a:lnSpc>
                <a:spcPct val="100000"/>
              </a:lnSpc>
              <a:spcBef>
                <a:spcPts val="0"/>
              </a:spcBef>
              <a:buFont typeface="Arial"/>
              <a:buAutoNum type="arabicPeriod"/>
            </a:pPr>
            <a:r>
              <a:rPr lang="en-US" b="1" dirty="0">
                <a:solidFill>
                  <a:srgbClr val="FFC000"/>
                </a:solidFill>
                <a:latin typeface="ITC Avant Garde Std Md" panose="020B0502020202020204" pitchFamily="34" charset="77"/>
                <a:ea typeface="Questrial"/>
                <a:cs typeface="Quire Sans"/>
                <a:sym typeface="Questrial"/>
              </a:rPr>
              <a:t>Train the Trainers. </a:t>
            </a:r>
            <a:r>
              <a:rPr lang="en-US" dirty="0">
                <a:solidFill>
                  <a:schemeClr val="dk1"/>
                </a:solidFill>
                <a:latin typeface="ITC Avant Garde Std Bk" panose="020B0502020202020204" pitchFamily="34" charset="77"/>
                <a:cs typeface="Quire Sans"/>
                <a:sym typeface="Questrial"/>
              </a:rPr>
              <a:t>Research leads received training before traveling to Tigray to oversee data collection. </a:t>
            </a:r>
          </a:p>
          <a:p>
            <a:pPr marL="685800" indent="-457200">
              <a:lnSpc>
                <a:spcPct val="100000"/>
              </a:lnSpc>
              <a:spcBef>
                <a:spcPts val="0"/>
              </a:spcBef>
              <a:buFont typeface="Arial"/>
              <a:buAutoNum type="arabicPeriod"/>
            </a:pPr>
            <a:endParaRPr lang="en-US" dirty="0">
              <a:solidFill>
                <a:schemeClr val="dk1"/>
              </a:solidFill>
              <a:latin typeface="ITC Avant Garde Std Bk" panose="020B0502020202020204" pitchFamily="34" charset="77"/>
              <a:cs typeface="Quire Sans"/>
              <a:sym typeface="Questrial"/>
            </a:endParaRPr>
          </a:p>
          <a:p>
            <a:pPr marL="685800" indent="-457200">
              <a:lnSpc>
                <a:spcPct val="100000"/>
              </a:lnSpc>
              <a:spcBef>
                <a:spcPts val="0"/>
              </a:spcBef>
              <a:buFont typeface="Arial"/>
              <a:buAutoNum type="arabicPeriod"/>
            </a:pPr>
            <a:r>
              <a:rPr lang="en-US" b="1" dirty="0">
                <a:solidFill>
                  <a:srgbClr val="FFC000"/>
                </a:solidFill>
                <a:latin typeface="ITC Avant Garde Std Md" panose="020B0502020202020204" pitchFamily="34" charset="77"/>
                <a:ea typeface="Questrial"/>
                <a:cs typeface="Quire Sans" panose="020F0502020204030204" pitchFamily="34" charset="0"/>
                <a:sym typeface="Questrial"/>
              </a:rPr>
              <a:t>Safety Considerations. </a:t>
            </a:r>
            <a:r>
              <a:rPr lang="en-US" dirty="0">
                <a:solidFill>
                  <a:schemeClr val="dk1"/>
                </a:solidFill>
                <a:latin typeface="ITC Avant Garde Std Bk" panose="020B0502020202020204" pitchFamily="34" charset="77"/>
                <a:ea typeface="Questrial"/>
                <a:cs typeface="Quire Sans" panose="020F0502020204030204" pitchFamily="34" charset="0"/>
                <a:sym typeface="Questrial"/>
              </a:rPr>
              <a:t>Asked sensitive questions on GBV in interviews, not FGDs. </a:t>
            </a:r>
          </a:p>
          <a:p>
            <a:pPr marL="685800" indent="-457200">
              <a:lnSpc>
                <a:spcPct val="100000"/>
              </a:lnSpc>
              <a:spcBef>
                <a:spcPts val="0"/>
              </a:spcBef>
              <a:buFont typeface="Arial"/>
              <a:buAutoNum type="arabicPeriod"/>
            </a:pPr>
            <a:endParaRPr lang="en-US" b="1" dirty="0">
              <a:solidFill>
                <a:srgbClr val="FFC000"/>
              </a:solidFill>
              <a:latin typeface="ITC Avant Garde Std Bk" panose="020B0502020202020204" pitchFamily="34" charset="77"/>
              <a:ea typeface="Questrial"/>
              <a:cs typeface="Quire Sans" panose="020F0502020204030204" pitchFamily="34" charset="0"/>
              <a:sym typeface="Questrial"/>
            </a:endParaRPr>
          </a:p>
          <a:p>
            <a:pPr marL="685800" lvl="0" indent="-457200">
              <a:buAutoNum type="arabicPeriod"/>
            </a:pPr>
            <a:r>
              <a:rPr lang="en-US" b="1" dirty="0">
                <a:solidFill>
                  <a:srgbClr val="FFC000"/>
                </a:solidFill>
                <a:latin typeface="ITC Avant Garde Std Md" panose="020B0502020202020204" pitchFamily="34" charset="77"/>
                <a:ea typeface="Questrial"/>
                <a:cs typeface="Quire Sans" panose="020F0502020204030204" pitchFamily="34" charset="0"/>
                <a:sym typeface="Questrial"/>
              </a:rPr>
              <a:t>Validation calls. </a:t>
            </a:r>
            <a:r>
              <a:rPr lang="en-US" dirty="0">
                <a:solidFill>
                  <a:schemeClr val="dk1"/>
                </a:solidFill>
                <a:latin typeface="ITC Avant Garde Std Bk" panose="020B0502020202020204" pitchFamily="34" charset="77"/>
                <a:ea typeface="Questrial"/>
                <a:cs typeface="Quire Sans" panose="020F0502020204030204" pitchFamily="34" charset="0"/>
                <a:sym typeface="Questrial"/>
              </a:rPr>
              <a:t>Follow-up calls booked where more details were needed.</a:t>
            </a:r>
          </a:p>
          <a:p>
            <a:pPr marL="685800" lvl="0" indent="-457200">
              <a:buAutoNum type="arabicPeriod"/>
            </a:pPr>
            <a:endParaRPr lang="en-US" b="1" dirty="0">
              <a:solidFill>
                <a:srgbClr val="FFC000"/>
              </a:solidFill>
              <a:latin typeface="ITC Avant Garde Std Md" panose="020B0502020202020204" pitchFamily="34" charset="77"/>
              <a:ea typeface="Questrial"/>
              <a:cs typeface="Quire Sans" panose="020F0502020204030204" pitchFamily="34" charset="0"/>
              <a:sym typeface="Questrial"/>
            </a:endParaRPr>
          </a:p>
          <a:p>
            <a:pPr marL="685800" lvl="0" indent="-457200">
              <a:buAutoNum type="arabicPeriod"/>
            </a:pPr>
            <a:r>
              <a:rPr lang="en-US" b="1" dirty="0">
                <a:solidFill>
                  <a:srgbClr val="FFC000"/>
                </a:solidFill>
                <a:latin typeface="ITC Avant Garde Std Md" panose="020B0502020202020204" pitchFamily="34" charset="77"/>
                <a:ea typeface="Questrial"/>
                <a:cs typeface="Quire Sans" panose="020F0502020204030204" pitchFamily="34" charset="0"/>
                <a:sym typeface="Questrial"/>
              </a:rPr>
              <a:t>Triangulate. </a:t>
            </a:r>
            <a:r>
              <a:rPr lang="en-US" dirty="0">
                <a:solidFill>
                  <a:schemeClr val="dk1"/>
                </a:solidFill>
                <a:latin typeface="ITC Avant Garde Std Bk" panose="020B0502020202020204" pitchFamily="34" charset="77"/>
                <a:ea typeface="Questrial"/>
                <a:cs typeface="Quire Sans" panose="020F0502020204030204" pitchFamily="34" charset="0"/>
                <a:sym typeface="Questrial"/>
              </a:rPr>
              <a:t>Compare findings across multiple data sets: FGDs with clients, KIIs with clients and stakeholders, desk review. </a:t>
            </a:r>
          </a:p>
          <a:p>
            <a:pPr marL="685800" lvl="0" indent="-457200">
              <a:buAutoNum type="arabicPeriod"/>
            </a:pPr>
            <a:endParaRPr lang="en-US" b="1" dirty="0">
              <a:solidFill>
                <a:srgbClr val="FFC000"/>
              </a:solidFill>
              <a:latin typeface="ITC Avant Garde Std Md" panose="020B0502020202020204" pitchFamily="34" charset="77"/>
              <a:cs typeface="Quire Sans" panose="020F0502020204030204" pitchFamily="34" charset="0"/>
              <a:sym typeface="Questrial"/>
            </a:endParaRPr>
          </a:p>
          <a:p>
            <a:pPr marL="685800" lvl="0" indent="-457200">
              <a:buAutoNum type="arabicPeriod"/>
            </a:pPr>
            <a:r>
              <a:rPr lang="en-US" b="1" dirty="0">
                <a:solidFill>
                  <a:srgbClr val="FFC000"/>
                </a:solidFill>
                <a:latin typeface="ITC Avant Garde Std Md" panose="020B0502020202020204" pitchFamily="34" charset="77"/>
                <a:cs typeface="Quire Sans" panose="020F0502020204030204" pitchFamily="34" charset="0"/>
                <a:sym typeface="Questrial"/>
              </a:rPr>
              <a:t>Quantity.</a:t>
            </a:r>
            <a:r>
              <a:rPr lang="en-US" b="1" dirty="0">
                <a:solidFill>
                  <a:schemeClr val="dk1"/>
                </a:solidFill>
                <a:latin typeface="ITC Avant Garde Std Md" panose="020B0502020202020204" pitchFamily="34" charset="77"/>
                <a:cs typeface="Quire Sans" panose="020F0502020204030204" pitchFamily="34" charset="0"/>
                <a:sym typeface="Questrial"/>
              </a:rPr>
              <a:t> </a:t>
            </a:r>
            <a:r>
              <a:rPr lang="en-US" dirty="0">
                <a:solidFill>
                  <a:schemeClr val="dk1"/>
                </a:solidFill>
                <a:latin typeface="ITC Avant Garde Std Bk" panose="020B0502020202020204" pitchFamily="34" charset="77"/>
                <a:cs typeface="Quire Sans" panose="020F0502020204030204" pitchFamily="34" charset="0"/>
                <a:sym typeface="Questrial"/>
              </a:rPr>
              <a:t>Incorporate quantitative metrics into FGDs (e.g., % of FGDs that agreed/ disagreed with an issue). </a:t>
            </a:r>
            <a:endParaRPr lang="en-US" dirty="0">
              <a:latin typeface="ITC Avant Garde Std Bk" panose="020B0502020202020204" pitchFamily="34" charset="77"/>
              <a:cs typeface="Quire Sans" panose="020F0502020204030204" pitchFamily="34" charset="0"/>
            </a:endParaRPr>
          </a:p>
        </p:txBody>
      </p:sp>
    </p:spTree>
    <p:extLst>
      <p:ext uri="{BB962C8B-B14F-4D97-AF65-F5344CB8AC3E}">
        <p14:creationId xmlns:p14="http://schemas.microsoft.com/office/powerpoint/2010/main" val="207066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ortar rectángulo de una esquina 5">
            <a:extLst>
              <a:ext uri="{FF2B5EF4-FFF2-40B4-BE49-F238E27FC236}">
                <a16:creationId xmlns:a16="http://schemas.microsoft.com/office/drawing/2014/main" id="{1AFFEE2D-9C52-4E40-A90C-F758C37860EC}"/>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Rectángulo 6">
            <a:extLst>
              <a:ext uri="{FF2B5EF4-FFF2-40B4-BE49-F238E27FC236}">
                <a16:creationId xmlns:a16="http://schemas.microsoft.com/office/drawing/2014/main" id="{489805B1-01F1-AB48-B925-6AF2A5968A74}"/>
              </a:ext>
            </a:extLst>
          </p:cNvPr>
          <p:cNvSpPr/>
          <p:nvPr/>
        </p:nvSpPr>
        <p:spPr>
          <a:xfrm>
            <a:off x="494863" y="376154"/>
            <a:ext cx="10725252" cy="461665"/>
          </a:xfrm>
          <a:prstGeom prst="rect">
            <a:avLst/>
          </a:prstGeom>
        </p:spPr>
        <p:txBody>
          <a:bodyPr wrap="square">
            <a:spAutoFit/>
          </a:bodyPr>
          <a:lstStyle/>
          <a:p>
            <a:pPr algn="ctr"/>
            <a:r>
              <a:rPr lang="en-US" sz="2400" b="1" dirty="0">
                <a:latin typeface="ITC Avant Garde Std Bk" panose="020B0502020202020204" pitchFamily="34" charset="77"/>
                <a:ea typeface="Questrial"/>
                <a:cs typeface="Questrial"/>
                <a:sym typeface="Questrial"/>
              </a:rPr>
              <a:t>Locations: Six sites locations across Tigray</a:t>
            </a:r>
            <a:endParaRPr lang="es-GT" sz="2400" dirty="0">
              <a:latin typeface="ITC Avant Garde Std Bk" panose="020B0502020202020204" pitchFamily="34" charset="77"/>
            </a:endParaRPr>
          </a:p>
        </p:txBody>
      </p:sp>
      <p:sp>
        <p:nvSpPr>
          <p:cNvPr id="8" name="Google Shape;118;p4">
            <a:extLst>
              <a:ext uri="{FF2B5EF4-FFF2-40B4-BE49-F238E27FC236}">
                <a16:creationId xmlns:a16="http://schemas.microsoft.com/office/drawing/2014/main" id="{458DCD4D-CBD7-3841-BF9B-87555DBA5C47}"/>
              </a:ext>
            </a:extLst>
          </p:cNvPr>
          <p:cNvSpPr/>
          <p:nvPr/>
        </p:nvSpPr>
        <p:spPr>
          <a:xfrm>
            <a:off x="520263" y="2377333"/>
            <a:ext cx="4368163" cy="3000781"/>
          </a:xfrm>
          <a:prstGeom prst="rect">
            <a:avLst/>
          </a:prstGeom>
          <a:noFill/>
          <a:ln>
            <a:noFill/>
          </a:ln>
        </p:spPr>
        <p:txBody>
          <a:bodyPr spcFirstLastPara="1" wrap="square" lIns="91425" tIns="45700" rIns="91425" bIns="45700" anchor="t" anchorCtr="0">
            <a:spAutoFit/>
          </a:bodyPr>
          <a:lstStyle/>
          <a:p>
            <a:pPr marL="342900" lvl="0" indent="-342900">
              <a:lnSpc>
                <a:spcPct val="150000"/>
              </a:lnSpc>
              <a:buAutoNum type="arabicPeriod"/>
            </a:pPr>
            <a:r>
              <a:rPr lang="en-US" dirty="0">
                <a:solidFill>
                  <a:schemeClr val="dk1"/>
                </a:solidFill>
                <a:latin typeface="ITC Avant Garde Std Bk" panose="020B0502020202020204" pitchFamily="34" charset="77"/>
                <a:ea typeface="Questrial"/>
                <a:cs typeface="Questrial"/>
                <a:sym typeface="Questrial"/>
              </a:rPr>
              <a:t>Shire - Axum University, IDP camp</a:t>
            </a:r>
          </a:p>
          <a:p>
            <a:pPr marL="342900" indent="-342900">
              <a:lnSpc>
                <a:spcPct val="150000"/>
              </a:lnSpc>
              <a:buFontTx/>
              <a:buAutoNum type="arabicPeriod"/>
            </a:pPr>
            <a:r>
              <a:rPr lang="en-US" dirty="0">
                <a:solidFill>
                  <a:schemeClr val="dk1"/>
                </a:solidFill>
                <a:latin typeface="ITC Avant Garde Std Bk" panose="020B0502020202020204" pitchFamily="34" charset="77"/>
                <a:ea typeface="Questrial"/>
                <a:cs typeface="Questrial"/>
                <a:sym typeface="Questrial"/>
              </a:rPr>
              <a:t>Shire - </a:t>
            </a:r>
            <a:r>
              <a:rPr lang="en-US" dirty="0" err="1">
                <a:solidFill>
                  <a:schemeClr val="dk1"/>
                </a:solidFill>
                <a:latin typeface="ITC Avant Garde Std Bk" panose="020B0502020202020204" pitchFamily="34" charset="77"/>
                <a:ea typeface="Questrial"/>
                <a:cs typeface="Questrial"/>
                <a:sym typeface="Questrial"/>
              </a:rPr>
              <a:t>Embadanso</a:t>
            </a:r>
            <a:r>
              <a:rPr lang="en-US" dirty="0">
                <a:solidFill>
                  <a:schemeClr val="dk1"/>
                </a:solidFill>
                <a:latin typeface="ITC Avant Garde Std Bk" panose="020B0502020202020204" pitchFamily="34" charset="77"/>
                <a:ea typeface="Questrial"/>
                <a:cs typeface="Questrial"/>
                <a:sym typeface="Questrial"/>
              </a:rPr>
              <a:t>, IDP camp </a:t>
            </a:r>
          </a:p>
          <a:p>
            <a:pPr marL="342900" indent="-342900">
              <a:lnSpc>
                <a:spcPct val="150000"/>
              </a:lnSpc>
              <a:buFontTx/>
              <a:buAutoNum type="arabicPeriod"/>
            </a:pPr>
            <a:r>
              <a:rPr lang="en-US" dirty="0">
                <a:solidFill>
                  <a:schemeClr val="dk1"/>
                </a:solidFill>
                <a:latin typeface="ITC Avant Garde Std Bk" panose="020B0502020202020204" pitchFamily="34" charset="77"/>
                <a:ea typeface="Questrial"/>
                <a:cs typeface="Questrial"/>
                <a:sym typeface="Questrial"/>
              </a:rPr>
              <a:t>Mai </a:t>
            </a:r>
            <a:r>
              <a:rPr lang="en-US" dirty="0" err="1">
                <a:solidFill>
                  <a:schemeClr val="dk1"/>
                </a:solidFill>
                <a:latin typeface="ITC Avant Garde Std Bk" panose="020B0502020202020204" pitchFamily="34" charset="77"/>
                <a:ea typeface="Questrial"/>
                <a:cs typeface="Questrial"/>
                <a:sym typeface="Questrial"/>
              </a:rPr>
              <a:t>Tsebri</a:t>
            </a:r>
            <a:r>
              <a:rPr lang="en-US" dirty="0">
                <a:solidFill>
                  <a:schemeClr val="dk1"/>
                </a:solidFill>
                <a:latin typeface="ITC Avant Garde Std Bk" panose="020B0502020202020204" pitchFamily="34" charset="77"/>
                <a:ea typeface="Questrial"/>
                <a:cs typeface="Questrial"/>
                <a:sym typeface="Questrial"/>
              </a:rPr>
              <a:t>. IDP camp</a:t>
            </a:r>
          </a:p>
          <a:p>
            <a:pPr marL="342900" indent="-342900">
              <a:lnSpc>
                <a:spcPct val="150000"/>
              </a:lnSpc>
              <a:buFontTx/>
              <a:buAutoNum type="arabicPeriod"/>
            </a:pPr>
            <a:r>
              <a:rPr lang="en-US" dirty="0">
                <a:solidFill>
                  <a:schemeClr val="dk1"/>
                </a:solidFill>
                <a:latin typeface="ITC Avant Garde Std Bk" panose="020B0502020202020204" pitchFamily="34" charset="77"/>
                <a:ea typeface="Questrial"/>
                <a:cs typeface="Questrial"/>
                <a:sym typeface="Questrial"/>
              </a:rPr>
              <a:t>Shire – school, IDP camp</a:t>
            </a:r>
          </a:p>
          <a:p>
            <a:pPr marL="342900" indent="-342900">
              <a:lnSpc>
                <a:spcPct val="150000"/>
              </a:lnSpc>
              <a:buFontTx/>
              <a:buAutoNum type="arabicPeriod"/>
            </a:pPr>
            <a:r>
              <a:rPr lang="en-US" dirty="0">
                <a:solidFill>
                  <a:schemeClr val="dk1"/>
                </a:solidFill>
                <a:latin typeface="ITC Avant Garde Std Bk" panose="020B0502020202020204" pitchFamily="34" charset="77"/>
                <a:ea typeface="Questrial"/>
                <a:cs typeface="Questrial"/>
                <a:sym typeface="Questrial"/>
              </a:rPr>
              <a:t>Mai-</a:t>
            </a:r>
            <a:r>
              <a:rPr lang="en-US" dirty="0" err="1">
                <a:solidFill>
                  <a:schemeClr val="dk1"/>
                </a:solidFill>
                <a:latin typeface="ITC Avant Garde Std Bk" panose="020B0502020202020204" pitchFamily="34" charset="77"/>
                <a:ea typeface="Questrial"/>
                <a:cs typeface="Questrial"/>
                <a:sym typeface="Questrial"/>
              </a:rPr>
              <a:t>Ayni</a:t>
            </a:r>
            <a:r>
              <a:rPr lang="en-US" dirty="0">
                <a:solidFill>
                  <a:schemeClr val="dk1"/>
                </a:solidFill>
                <a:latin typeface="ITC Avant Garde Std Bk" panose="020B0502020202020204" pitchFamily="34" charset="77"/>
                <a:ea typeface="Questrial"/>
                <a:cs typeface="Questrial"/>
                <a:sym typeface="Questrial"/>
              </a:rPr>
              <a:t> Refugee Camp</a:t>
            </a:r>
          </a:p>
          <a:p>
            <a:pPr marL="342900" indent="-342900">
              <a:lnSpc>
                <a:spcPct val="150000"/>
              </a:lnSpc>
              <a:buFontTx/>
              <a:buAutoNum type="arabicPeriod"/>
            </a:pPr>
            <a:r>
              <a:rPr lang="en-US" dirty="0">
                <a:solidFill>
                  <a:schemeClr val="dk1"/>
                </a:solidFill>
                <a:latin typeface="ITC Avant Garde Std Bk" panose="020B0502020202020204" pitchFamily="34" charset="77"/>
                <a:ea typeface="Questrial"/>
                <a:cs typeface="Questrial"/>
                <a:sym typeface="Questrial"/>
              </a:rPr>
              <a:t>Adi-</a:t>
            </a:r>
            <a:r>
              <a:rPr lang="en-US" dirty="0" err="1">
                <a:solidFill>
                  <a:schemeClr val="dk1"/>
                </a:solidFill>
                <a:latin typeface="ITC Avant Garde Std Bk" panose="020B0502020202020204" pitchFamily="34" charset="77"/>
                <a:ea typeface="Questrial"/>
                <a:cs typeface="Questrial"/>
                <a:sym typeface="Questrial"/>
              </a:rPr>
              <a:t>Harush</a:t>
            </a:r>
            <a:r>
              <a:rPr lang="en-US" dirty="0">
                <a:solidFill>
                  <a:schemeClr val="dk1"/>
                </a:solidFill>
                <a:latin typeface="ITC Avant Garde Std Bk" panose="020B0502020202020204" pitchFamily="34" charset="77"/>
                <a:ea typeface="Questrial"/>
                <a:cs typeface="Questrial"/>
                <a:sym typeface="Questrial"/>
              </a:rPr>
              <a:t> Refugee Camp</a:t>
            </a:r>
          </a:p>
          <a:p>
            <a:pPr marL="342900" lvl="0" indent="-342900">
              <a:lnSpc>
                <a:spcPct val="150000"/>
              </a:lnSpc>
              <a:buAutoNum type="arabicPeriod"/>
            </a:pPr>
            <a:endParaRPr lang="en-US" dirty="0">
              <a:solidFill>
                <a:schemeClr val="dk1"/>
              </a:solidFill>
              <a:latin typeface="ITC Avant Garde Std Bk" panose="020B0502020202020204" pitchFamily="34" charset="77"/>
              <a:ea typeface="Questrial"/>
              <a:cs typeface="Questrial"/>
              <a:sym typeface="Questrial"/>
            </a:endParaRPr>
          </a:p>
        </p:txBody>
      </p:sp>
      <p:pic>
        <p:nvPicPr>
          <p:cNvPr id="15" name="Imagen 14" descr="Mapa&#10;&#10;Descripción generada automáticamente">
            <a:extLst>
              <a:ext uri="{FF2B5EF4-FFF2-40B4-BE49-F238E27FC236}">
                <a16:creationId xmlns:a16="http://schemas.microsoft.com/office/drawing/2014/main" id="{E603442E-28FC-4149-B16B-5364EEB555DB}"/>
              </a:ext>
            </a:extLst>
          </p:cNvPr>
          <p:cNvPicPr>
            <a:picLocks noChangeAspect="1"/>
          </p:cNvPicPr>
          <p:nvPr/>
        </p:nvPicPr>
        <p:blipFill rotWithShape="1">
          <a:blip r:embed="rId2"/>
          <a:srcRect l="9948" t="13704" r="31062" b="17778"/>
          <a:stretch/>
        </p:blipFill>
        <p:spPr>
          <a:xfrm>
            <a:off x="5283201" y="1310681"/>
            <a:ext cx="6705600" cy="5501267"/>
          </a:xfrm>
          <a:prstGeom prst="rect">
            <a:avLst/>
          </a:prstGeom>
        </p:spPr>
      </p:pic>
    </p:spTree>
    <p:extLst>
      <p:ext uri="{BB962C8B-B14F-4D97-AF65-F5344CB8AC3E}">
        <p14:creationId xmlns:p14="http://schemas.microsoft.com/office/powerpoint/2010/main" val="138827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1;p11">
            <a:extLst>
              <a:ext uri="{FF2B5EF4-FFF2-40B4-BE49-F238E27FC236}">
                <a16:creationId xmlns:a16="http://schemas.microsoft.com/office/drawing/2014/main" id="{5990AC1A-F452-DD44-B58F-BD03A8C85FED}"/>
              </a:ext>
            </a:extLst>
          </p:cNvPr>
          <p:cNvPicPr preferRelativeResize="0"/>
          <p:nvPr/>
        </p:nvPicPr>
        <p:blipFill rotWithShape="1">
          <a:blip r:embed="rId2"/>
          <a:srcRect t="5264"/>
          <a:stretch/>
        </p:blipFill>
        <p:spPr>
          <a:xfrm>
            <a:off x="1" y="37"/>
            <a:ext cx="7933385" cy="4684050"/>
          </a:xfrm>
          <a:prstGeom prst="rect">
            <a:avLst/>
          </a:prstGeom>
          <a:noFill/>
          <a:ln>
            <a:noFill/>
          </a:ln>
        </p:spPr>
      </p:pic>
      <p:sp>
        <p:nvSpPr>
          <p:cNvPr id="5" name="Recortar rectángulo de una esquina 4">
            <a:extLst>
              <a:ext uri="{FF2B5EF4-FFF2-40B4-BE49-F238E27FC236}">
                <a16:creationId xmlns:a16="http://schemas.microsoft.com/office/drawing/2014/main" id="{3D3A9152-CC5D-F74D-9E05-C4FBE7A04159}"/>
              </a:ext>
            </a:extLst>
          </p:cNvPr>
          <p:cNvSpPr/>
          <p:nvPr/>
        </p:nvSpPr>
        <p:spPr>
          <a:xfrm>
            <a:off x="97718" y="4775952"/>
            <a:ext cx="12094282" cy="151054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C25B8794-F05E-6048-A2A8-3BF3BC1543A3}"/>
              </a:ext>
            </a:extLst>
          </p:cNvPr>
          <p:cNvSpPr/>
          <p:nvPr/>
        </p:nvSpPr>
        <p:spPr>
          <a:xfrm>
            <a:off x="236739" y="4994001"/>
            <a:ext cx="11269461" cy="954107"/>
          </a:xfrm>
          <a:prstGeom prst="rect">
            <a:avLst/>
          </a:prstGeom>
        </p:spPr>
        <p:txBody>
          <a:bodyPr wrap="square">
            <a:spAutoFit/>
          </a:bodyPr>
          <a:lstStyle/>
          <a:p>
            <a:pPr algn="ctr"/>
            <a:r>
              <a:rPr lang="en-US" sz="2800" b="1" dirty="0">
                <a:solidFill>
                  <a:schemeClr val="dk1"/>
                </a:solidFill>
                <a:latin typeface="ITC Avant Garde Std Bk" panose="020B0502020202020204" pitchFamily="34" charset="77"/>
                <a:ea typeface="Questrial"/>
                <a:cs typeface="Questrial"/>
                <a:sym typeface="Questrial"/>
              </a:rPr>
              <a:t>Findings:  </a:t>
            </a:r>
            <a:br>
              <a:rPr lang="en-US" sz="2800" b="1" dirty="0">
                <a:solidFill>
                  <a:schemeClr val="dk1"/>
                </a:solidFill>
                <a:latin typeface="ITC Avant Garde Std Bk" panose="020B0502020202020204" pitchFamily="34" charset="77"/>
                <a:ea typeface="Questrial"/>
                <a:cs typeface="Questrial"/>
                <a:sym typeface="Questrial"/>
              </a:rPr>
            </a:br>
            <a:r>
              <a:rPr lang="en-US" sz="2800" b="1" dirty="0">
                <a:solidFill>
                  <a:schemeClr val="dk1"/>
                </a:solidFill>
                <a:latin typeface="ITC Avant Garde Std Md" panose="020B0502020202020204" pitchFamily="34" charset="77"/>
                <a:ea typeface="Questrial"/>
                <a:cs typeface="Questrial"/>
                <a:sym typeface="Questrial"/>
              </a:rPr>
              <a:t>Livelihoods, Food Distribution &amp; Negative Coping Strategies</a:t>
            </a:r>
            <a:endParaRPr lang="es-GT" sz="2800" b="1" dirty="0">
              <a:latin typeface="ITC Avant Garde Std Md" panose="020B0502020202020204" pitchFamily="34" charset="77"/>
            </a:endParaRPr>
          </a:p>
        </p:txBody>
      </p:sp>
      <p:pic>
        <p:nvPicPr>
          <p:cNvPr id="9" name="Google Shape;133;p4" descr="IRClogo_RGB_lrg.jpg">
            <a:extLst>
              <a:ext uri="{FF2B5EF4-FFF2-40B4-BE49-F238E27FC236}">
                <a16:creationId xmlns:a16="http://schemas.microsoft.com/office/drawing/2014/main" id="{09C23234-476A-9A4D-ABF6-47E226A83A4A}"/>
              </a:ext>
            </a:extLst>
          </p:cNvPr>
          <p:cNvPicPr preferRelativeResize="0"/>
          <p:nvPr/>
        </p:nvPicPr>
        <p:blipFill rotWithShape="1">
          <a:blip r:embed="rId3">
            <a:alphaModFix/>
          </a:blip>
          <a:srcRect/>
          <a:stretch/>
        </p:blipFill>
        <p:spPr>
          <a:xfrm>
            <a:off x="148271" y="124914"/>
            <a:ext cx="1007544" cy="1243303"/>
          </a:xfrm>
          <a:prstGeom prst="rect">
            <a:avLst/>
          </a:prstGeom>
          <a:noFill/>
          <a:ln>
            <a:noFill/>
          </a:ln>
        </p:spPr>
      </p:pic>
      <p:sp>
        <p:nvSpPr>
          <p:cNvPr id="7" name="CuadroTexto 7">
            <a:extLst>
              <a:ext uri="{FF2B5EF4-FFF2-40B4-BE49-F238E27FC236}">
                <a16:creationId xmlns:a16="http://schemas.microsoft.com/office/drawing/2014/main" id="{5AF01C40-B440-DA42-AE4F-4DDDA9260720}"/>
              </a:ext>
            </a:extLst>
          </p:cNvPr>
          <p:cNvSpPr txBox="1"/>
          <p:nvPr/>
        </p:nvSpPr>
        <p:spPr>
          <a:xfrm>
            <a:off x="8081656" y="612013"/>
            <a:ext cx="3839410" cy="3077766"/>
          </a:xfrm>
          <a:prstGeom prst="rect">
            <a:avLst/>
          </a:prstGeom>
          <a:noFill/>
        </p:spPr>
        <p:txBody>
          <a:bodyPr wrap="square" rtlCol="0">
            <a:spAutoFit/>
          </a:bodyPr>
          <a:lstStyle/>
          <a:p>
            <a:pPr marL="228600" indent="0">
              <a:lnSpc>
                <a:spcPct val="100000"/>
              </a:lnSpc>
              <a:spcBef>
                <a:spcPts val="0"/>
              </a:spcBef>
              <a:buNone/>
            </a:pPr>
            <a:r>
              <a:rPr lang="en-US" b="1" dirty="0">
                <a:solidFill>
                  <a:schemeClr val="dk1"/>
                </a:solidFill>
                <a:latin typeface="ITC Avant Garde Std Md" panose="020B0502020202020204" pitchFamily="34" charset="77"/>
                <a:cs typeface="Quire Sans"/>
                <a:sym typeface="Questrial"/>
              </a:rPr>
              <a:t>Findings:</a:t>
            </a:r>
          </a:p>
          <a:p>
            <a:pPr marL="228600" indent="0">
              <a:lnSpc>
                <a:spcPct val="100000"/>
              </a:lnSpc>
              <a:spcBef>
                <a:spcPts val="0"/>
              </a:spcBef>
              <a:buNone/>
            </a:pPr>
            <a:endParaRPr lang="en-US" dirty="0">
              <a:solidFill>
                <a:schemeClr val="dk1"/>
              </a:solidFill>
              <a:latin typeface="ITC Avant Garde Std Bk" panose="020B0502020202020204" pitchFamily="34" charset="77"/>
              <a:cs typeface="Quire Sans"/>
            </a:endParaRPr>
          </a:p>
          <a:p>
            <a:pPr marL="1143000" lvl="1" indent="-457200">
              <a:lnSpc>
                <a:spcPct val="100000"/>
              </a:lnSpc>
              <a:spcBef>
                <a:spcPts val="0"/>
              </a:spcBef>
              <a:buFont typeface="Arial"/>
              <a:buAutoNum type="arabicPeriod"/>
            </a:pPr>
            <a:r>
              <a:rPr lang="en-US" sz="1400" dirty="0">
                <a:solidFill>
                  <a:schemeClr val="dk1"/>
                </a:solidFill>
                <a:latin typeface="ITC Avant Garde Std Bk" panose="020B0502020202020204" pitchFamily="34" charset="77"/>
                <a:cs typeface="Quire Sans" panose="020F0502020204030204" pitchFamily="34" charset="0"/>
                <a:sym typeface="Questrial"/>
              </a:rPr>
              <a:t>Livelihoods</a:t>
            </a:r>
          </a:p>
          <a:p>
            <a:pPr marL="1143000" lvl="1" indent="-457200">
              <a:lnSpc>
                <a:spcPct val="100000"/>
              </a:lnSpc>
              <a:spcBef>
                <a:spcPts val="0"/>
              </a:spcBef>
              <a:buFont typeface="Arial"/>
              <a:buAutoNum type="arabicPeriod"/>
            </a:pPr>
            <a:endParaRPr lang="en-US" sz="1400" dirty="0">
              <a:solidFill>
                <a:schemeClr val="dk1"/>
              </a:solidFill>
              <a:latin typeface="ITC Avant Garde Std Bk" panose="020B0502020202020204" pitchFamily="34" charset="77"/>
              <a:cs typeface="Quire Sans" panose="020F0502020204030204" pitchFamily="34" charset="0"/>
              <a:sym typeface="Questrial"/>
            </a:endParaRPr>
          </a:p>
          <a:p>
            <a:pPr marL="1143000" lvl="1" indent="-457200">
              <a:lnSpc>
                <a:spcPct val="100000"/>
              </a:lnSpc>
              <a:spcBef>
                <a:spcPts val="0"/>
              </a:spcBef>
              <a:buFont typeface="Arial"/>
              <a:buAutoNum type="arabicPeriod"/>
            </a:pPr>
            <a:r>
              <a:rPr lang="en-US" sz="1400" dirty="0">
                <a:solidFill>
                  <a:schemeClr val="dk1"/>
                </a:solidFill>
                <a:latin typeface="ITC Avant Garde Std Bk" panose="020B0502020202020204" pitchFamily="34" charset="77"/>
                <a:cs typeface="Quire Sans" panose="020F0502020204030204" pitchFamily="34" charset="0"/>
                <a:sym typeface="Questrial"/>
              </a:rPr>
              <a:t>Gender-Based Violence (GBV) and client safety</a:t>
            </a:r>
          </a:p>
          <a:p>
            <a:pPr marL="1143000" lvl="1" indent="-457200">
              <a:lnSpc>
                <a:spcPct val="100000"/>
              </a:lnSpc>
              <a:spcBef>
                <a:spcPts val="0"/>
              </a:spcBef>
              <a:buFont typeface="Arial"/>
              <a:buAutoNum type="arabicPeriod"/>
            </a:pPr>
            <a:endParaRPr lang="en-US" sz="1400" dirty="0">
              <a:solidFill>
                <a:schemeClr val="dk1"/>
              </a:solidFill>
              <a:latin typeface="ITC Avant Garde Std Bk" panose="020B0502020202020204" pitchFamily="34" charset="77"/>
              <a:cs typeface="Quire Sans" panose="020F0502020204030204" pitchFamily="34" charset="0"/>
              <a:sym typeface="Questrial"/>
            </a:endParaRPr>
          </a:p>
          <a:p>
            <a:pPr marL="1143000" lvl="1" indent="-457200">
              <a:lnSpc>
                <a:spcPct val="100000"/>
              </a:lnSpc>
              <a:spcBef>
                <a:spcPts val="0"/>
              </a:spcBef>
              <a:buFont typeface="Arial"/>
              <a:buAutoNum type="arabicPeriod"/>
            </a:pPr>
            <a:r>
              <a:rPr lang="en-US" sz="1400" dirty="0">
                <a:solidFill>
                  <a:schemeClr val="dk1"/>
                </a:solidFill>
                <a:latin typeface="ITC Avant Garde Std Bk" panose="020B0502020202020204" pitchFamily="34" charset="77"/>
                <a:cs typeface="Quire Sans" panose="020F0502020204030204" pitchFamily="34" charset="0"/>
                <a:sym typeface="Questrial"/>
              </a:rPr>
              <a:t> Gender dynamics and social norms</a:t>
            </a:r>
          </a:p>
          <a:p>
            <a:pPr marL="1143000" lvl="1" indent="-457200">
              <a:lnSpc>
                <a:spcPct val="100000"/>
              </a:lnSpc>
              <a:spcBef>
                <a:spcPts val="0"/>
              </a:spcBef>
              <a:buFont typeface="Arial"/>
              <a:buAutoNum type="arabicPeriod"/>
            </a:pPr>
            <a:endParaRPr lang="en-US" sz="1400" dirty="0">
              <a:solidFill>
                <a:schemeClr val="dk1"/>
              </a:solidFill>
              <a:latin typeface="ITC Avant Garde Std Bk" panose="020B0502020202020204" pitchFamily="34" charset="77"/>
              <a:cs typeface="Quire Sans" panose="020F0502020204030204" pitchFamily="34" charset="0"/>
              <a:sym typeface="Questrial"/>
            </a:endParaRPr>
          </a:p>
          <a:p>
            <a:pPr marL="1143000" lvl="1" indent="-457200">
              <a:lnSpc>
                <a:spcPct val="100000"/>
              </a:lnSpc>
              <a:spcBef>
                <a:spcPts val="0"/>
              </a:spcBef>
              <a:buFont typeface="Arial"/>
              <a:buAutoNum type="arabicPeriod"/>
            </a:pPr>
            <a:r>
              <a:rPr lang="en-US" sz="1400" dirty="0">
                <a:solidFill>
                  <a:schemeClr val="dk1"/>
                </a:solidFill>
                <a:latin typeface="ITC Avant Garde Std Bk" panose="020B0502020202020204" pitchFamily="34" charset="77"/>
                <a:cs typeface="Quire Sans" panose="020F0502020204030204" pitchFamily="34" charset="0"/>
                <a:sym typeface="Questrial"/>
              </a:rPr>
              <a:t>Access to aid (Food, shelter, WASH, health)</a:t>
            </a:r>
          </a:p>
          <a:p>
            <a:endParaRPr lang="es-GT" dirty="0">
              <a:latin typeface="ITC Avant Garde Std Bk" panose="020B0502020202020204" pitchFamily="34" charset="77"/>
            </a:endParaRPr>
          </a:p>
        </p:txBody>
      </p:sp>
    </p:spTree>
    <p:extLst>
      <p:ext uri="{BB962C8B-B14F-4D97-AF65-F5344CB8AC3E}">
        <p14:creationId xmlns:p14="http://schemas.microsoft.com/office/powerpoint/2010/main" val="132545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una esquina 3">
            <a:extLst>
              <a:ext uri="{FF2B5EF4-FFF2-40B4-BE49-F238E27FC236}">
                <a16:creationId xmlns:a16="http://schemas.microsoft.com/office/drawing/2014/main" id="{5B503B22-7AEE-EA4F-8D83-54395960B431}"/>
              </a:ext>
            </a:extLst>
          </p:cNvPr>
          <p:cNvSpPr/>
          <p:nvPr/>
        </p:nvSpPr>
        <p:spPr>
          <a:xfrm>
            <a:off x="-41302" y="320168"/>
            <a:ext cx="11286817" cy="934527"/>
          </a:xfrm>
          <a:prstGeom prst="snip1Rect">
            <a:avLst/>
          </a:prstGeom>
          <a:solidFill>
            <a:srgbClr val="FDC82F">
              <a:alpha val="741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BEAFC720-3110-2143-A7F4-B16686084B32}"/>
              </a:ext>
            </a:extLst>
          </p:cNvPr>
          <p:cNvSpPr/>
          <p:nvPr/>
        </p:nvSpPr>
        <p:spPr>
          <a:xfrm>
            <a:off x="494863" y="556598"/>
            <a:ext cx="10725252" cy="461665"/>
          </a:xfrm>
          <a:prstGeom prst="rect">
            <a:avLst/>
          </a:prstGeom>
        </p:spPr>
        <p:txBody>
          <a:bodyPr wrap="square">
            <a:spAutoFit/>
          </a:bodyPr>
          <a:lstStyle/>
          <a:p>
            <a:pPr algn="ctr"/>
            <a:r>
              <a:rPr lang="en-US" sz="2400" b="1" dirty="0">
                <a:latin typeface="ITC Avant Garde Std Bk" panose="020B0502020202020204" pitchFamily="34" charset="77"/>
                <a:ea typeface="Questrial"/>
                <a:cs typeface="Questrial"/>
                <a:sym typeface="Questrial"/>
              </a:rPr>
              <a:t>Four main livelihoods and income streams impacted</a:t>
            </a:r>
            <a:endParaRPr lang="es-GT" sz="2400" dirty="0">
              <a:latin typeface="ITC Avant Garde Std Bk" panose="020B0502020202020204" pitchFamily="34" charset="77"/>
            </a:endParaRPr>
          </a:p>
        </p:txBody>
      </p:sp>
      <p:sp>
        <p:nvSpPr>
          <p:cNvPr id="6" name="CuadroTexto 5">
            <a:extLst>
              <a:ext uri="{FF2B5EF4-FFF2-40B4-BE49-F238E27FC236}">
                <a16:creationId xmlns:a16="http://schemas.microsoft.com/office/drawing/2014/main" id="{E591343F-698A-C140-91A8-987DDAE7BF29}"/>
              </a:ext>
            </a:extLst>
          </p:cNvPr>
          <p:cNvSpPr txBox="1"/>
          <p:nvPr/>
        </p:nvSpPr>
        <p:spPr>
          <a:xfrm>
            <a:off x="736600" y="1569766"/>
            <a:ext cx="10718800" cy="2111347"/>
          </a:xfrm>
          <a:prstGeom prst="rect">
            <a:avLst/>
          </a:prstGeom>
          <a:noFill/>
        </p:spPr>
        <p:txBody>
          <a:bodyPr wrap="square" rtlCol="0">
            <a:spAutoFit/>
          </a:bodyPr>
          <a:lstStyle/>
          <a:p>
            <a:pPr marL="228600" indent="-228600">
              <a:lnSpc>
                <a:spcPct val="90000"/>
              </a:lnSpc>
              <a:buSzPts val="2400"/>
              <a:buFont typeface="Arial"/>
              <a:buChar char="•"/>
            </a:pPr>
            <a:r>
              <a:rPr lang="en-US" sz="1600" b="1" dirty="0">
                <a:latin typeface="ITC Avant Garde Std Md" panose="020B0502020202020204" pitchFamily="34" charset="77"/>
                <a:ea typeface="Questrial"/>
                <a:cs typeface="Questrial"/>
                <a:sym typeface="Questrial"/>
              </a:rPr>
              <a:t>Insight #1: </a:t>
            </a:r>
            <a:r>
              <a:rPr lang="en-US" sz="1600" b="1" dirty="0">
                <a:latin typeface="ITC Avant Garde Std Bk" panose="020B0502020202020204" pitchFamily="34" charset="77"/>
                <a:ea typeface="Questrial"/>
                <a:cs typeface="Questrial"/>
                <a:sym typeface="Questrial"/>
              </a:rPr>
              <a:t>Men and women reported that </a:t>
            </a:r>
            <a:r>
              <a:rPr lang="en-US" sz="1600" b="1" dirty="0">
                <a:solidFill>
                  <a:srgbClr val="FFC000"/>
                </a:solidFill>
                <a:latin typeface="ITC Avant Garde Std Bk" panose="020B0502020202020204" pitchFamily="34" charset="77"/>
                <a:ea typeface="Questrial"/>
                <a:cs typeface="Questrial"/>
                <a:sym typeface="Questrial"/>
              </a:rPr>
              <a:t>four key income streams had been reduced </a:t>
            </a:r>
            <a:r>
              <a:rPr lang="en-US" sz="1600" b="1" dirty="0">
                <a:latin typeface="ITC Avant Garde Std Bk" panose="020B0502020202020204" pitchFamily="34" charset="77"/>
                <a:ea typeface="Questrial"/>
                <a:cs typeface="Questrial"/>
                <a:sym typeface="Questrial"/>
              </a:rPr>
              <a:t>: </a:t>
            </a:r>
            <a:r>
              <a:rPr lang="en-US" sz="1600" dirty="0">
                <a:latin typeface="ITC Avant Garde Std Bk" panose="020B0502020202020204" pitchFamily="34" charset="77"/>
                <a:ea typeface="Questrial"/>
                <a:cs typeface="Questrial"/>
                <a:sym typeface="Questrial"/>
              </a:rPr>
              <a:t>1) Farming, 2) Petty trade, 3) Casual labor, and 4) Remittances (for men only)</a:t>
            </a:r>
          </a:p>
          <a:p>
            <a:pPr>
              <a:lnSpc>
                <a:spcPct val="90000"/>
              </a:lnSpc>
              <a:buSzPts val="2400"/>
            </a:pPr>
            <a:endParaRPr lang="en-US" sz="1600" b="1" dirty="0">
              <a:latin typeface="ITC Avant Garde Std Md" panose="020B0502020202020204" pitchFamily="34" charset="77"/>
              <a:ea typeface="Questrial"/>
              <a:cs typeface="Questrial"/>
              <a:sym typeface="Questrial"/>
            </a:endParaRPr>
          </a:p>
          <a:p>
            <a:pPr marL="228600" indent="-228600">
              <a:lnSpc>
                <a:spcPct val="90000"/>
              </a:lnSpc>
              <a:buSzPts val="2400"/>
              <a:buFont typeface="Arial"/>
              <a:buChar char="•"/>
            </a:pPr>
            <a:r>
              <a:rPr lang="en-US" sz="1600" b="1" dirty="0">
                <a:latin typeface="ITC Avant Garde Std Md" panose="020B0502020202020204" pitchFamily="34" charset="77"/>
                <a:ea typeface="Questrial"/>
                <a:cs typeface="Questrial"/>
                <a:sym typeface="Questrial"/>
              </a:rPr>
              <a:t>Insight #2: </a:t>
            </a:r>
            <a:r>
              <a:rPr lang="en-US" sz="1600" b="1" dirty="0">
                <a:latin typeface="ITC Avant Garde Std Bk" panose="020B0502020202020204" pitchFamily="34" charset="77"/>
                <a:ea typeface="Questrial"/>
                <a:cs typeface="Questrial"/>
                <a:sym typeface="Questrial"/>
              </a:rPr>
              <a:t>Changes in livelihoods has </a:t>
            </a:r>
            <a:r>
              <a:rPr lang="en-US" sz="1600" b="1" dirty="0">
                <a:solidFill>
                  <a:srgbClr val="FFC000"/>
                </a:solidFill>
                <a:latin typeface="ITC Avant Garde Std Bk" panose="020B0502020202020204" pitchFamily="34" charset="77"/>
                <a:sym typeface="Questrial"/>
              </a:rPr>
              <a:t>impacted men’s role; </a:t>
            </a:r>
            <a:r>
              <a:rPr lang="en-US" sz="1600" dirty="0">
                <a:latin typeface="ITC Avant Garde Std Bk" panose="020B0502020202020204" pitchFamily="34" charset="77"/>
                <a:sym typeface="Questrial"/>
              </a:rPr>
              <a:t>how men ‘see themselves,’ </a:t>
            </a:r>
            <a:r>
              <a:rPr lang="en-US" sz="1600" dirty="0">
                <a:latin typeface="ITC Avant Garde Std Bk" panose="020B0502020202020204" pitchFamily="34" charset="77"/>
                <a:ea typeface="Questrial"/>
                <a:cs typeface="Questrial"/>
                <a:sym typeface="Questrial"/>
              </a:rPr>
              <a:t>sense of identity as breadwinner</a:t>
            </a:r>
          </a:p>
          <a:p>
            <a:pPr marL="228600" lvl="0" indent="-228600">
              <a:lnSpc>
                <a:spcPct val="90000"/>
              </a:lnSpc>
              <a:buClr>
                <a:srgbClr val="000000"/>
              </a:buClr>
              <a:buSzPts val="2400"/>
              <a:buFont typeface="Arial"/>
              <a:buChar char="•"/>
            </a:pPr>
            <a:endParaRPr lang="en-US" sz="1600" b="1" dirty="0">
              <a:latin typeface="ITC Avant Garde Std Bk" panose="020B0502020202020204" pitchFamily="34" charset="77"/>
              <a:ea typeface="Questrial"/>
              <a:cs typeface="Questrial"/>
              <a:sym typeface="Questrial"/>
            </a:endParaRPr>
          </a:p>
          <a:p>
            <a:pPr marL="228600" lvl="0" indent="-228600">
              <a:lnSpc>
                <a:spcPct val="90000"/>
              </a:lnSpc>
              <a:buSzPts val="2400"/>
              <a:buFont typeface="Arial"/>
              <a:buChar char="•"/>
            </a:pPr>
            <a:r>
              <a:rPr lang="en-US" sz="1600" b="1" dirty="0">
                <a:latin typeface="ITC Avant Garde Std Md" panose="020B0502020202020204" pitchFamily="34" charset="77"/>
                <a:ea typeface="Questrial"/>
                <a:cs typeface="Questrial"/>
                <a:sym typeface="Questrial"/>
              </a:rPr>
              <a:t>Insight #3: </a:t>
            </a:r>
            <a:r>
              <a:rPr lang="en-US" sz="1600" b="1" dirty="0">
                <a:latin typeface="ITC Avant Garde Std Bk" panose="020B0502020202020204" pitchFamily="34" charset="77"/>
                <a:ea typeface="Questrial"/>
                <a:cs typeface="Questrial"/>
                <a:sym typeface="Questrial"/>
              </a:rPr>
              <a:t>Women face more challenges than men. </a:t>
            </a:r>
            <a:r>
              <a:rPr lang="en-US" sz="1600" b="1" dirty="0">
                <a:solidFill>
                  <a:srgbClr val="FFC000"/>
                </a:solidFill>
                <a:latin typeface="ITC Avant Garde Std Bk" panose="020B0502020202020204" pitchFamily="34" charset="77"/>
                <a:ea typeface="Questrial"/>
                <a:cs typeface="Questrial"/>
                <a:sym typeface="Questrial"/>
              </a:rPr>
              <a:t>Childcare responsibilities, work-related taboos, and inability to access remittances </a:t>
            </a:r>
            <a:r>
              <a:rPr lang="en-US" sz="1600" dirty="0">
                <a:latin typeface="ITC Avant Garde Std Bk" panose="020B0502020202020204" pitchFamily="34" charset="77"/>
                <a:sym typeface="Questrial"/>
              </a:rPr>
              <a:t>undermines ability to access diverse livelihoods/income streams</a:t>
            </a:r>
          </a:p>
          <a:p>
            <a:endParaRPr lang="es-GT" sz="1600" dirty="0">
              <a:latin typeface="ITC Avant Garde Std Bk" panose="020B0502020202020204" pitchFamily="34" charset="77"/>
            </a:endParaRPr>
          </a:p>
        </p:txBody>
      </p:sp>
      <p:pic>
        <p:nvPicPr>
          <p:cNvPr id="7" name="Picture 4" descr="Chart, treemap chart&#10;&#10;Description automatically generated">
            <a:extLst>
              <a:ext uri="{FF2B5EF4-FFF2-40B4-BE49-F238E27FC236}">
                <a16:creationId xmlns:a16="http://schemas.microsoft.com/office/drawing/2014/main" id="{148A9CDC-A2B2-AE4C-9F60-801CA96B7B7D}"/>
              </a:ext>
            </a:extLst>
          </p:cNvPr>
          <p:cNvPicPr>
            <a:picLocks noChangeAspect="1"/>
          </p:cNvPicPr>
          <p:nvPr/>
        </p:nvPicPr>
        <p:blipFill>
          <a:blip r:embed="rId2"/>
          <a:stretch>
            <a:fillRect/>
          </a:stretch>
        </p:blipFill>
        <p:spPr>
          <a:xfrm>
            <a:off x="88900" y="3818736"/>
            <a:ext cx="4112862" cy="2742187"/>
          </a:xfrm>
          <a:prstGeom prst="rect">
            <a:avLst/>
          </a:prstGeom>
        </p:spPr>
      </p:pic>
      <p:pic>
        <p:nvPicPr>
          <p:cNvPr id="8" name="Picture 6" descr="Chart, table&#10;&#10;Description automatically generated">
            <a:extLst>
              <a:ext uri="{FF2B5EF4-FFF2-40B4-BE49-F238E27FC236}">
                <a16:creationId xmlns:a16="http://schemas.microsoft.com/office/drawing/2014/main" id="{A376B0E5-022E-214E-97D2-6A731C794E09}"/>
              </a:ext>
            </a:extLst>
          </p:cNvPr>
          <p:cNvPicPr>
            <a:picLocks noChangeAspect="1"/>
          </p:cNvPicPr>
          <p:nvPr/>
        </p:nvPicPr>
        <p:blipFill>
          <a:blip r:embed="rId3"/>
          <a:stretch>
            <a:fillRect/>
          </a:stretch>
        </p:blipFill>
        <p:spPr>
          <a:xfrm>
            <a:off x="4277832" y="3819088"/>
            <a:ext cx="3905914" cy="2714808"/>
          </a:xfrm>
          <a:prstGeom prst="rect">
            <a:avLst/>
          </a:prstGeom>
        </p:spPr>
      </p:pic>
      <p:pic>
        <p:nvPicPr>
          <p:cNvPr id="9" name="Picture 16" descr="Chart, table&#10;&#10;Description automatically generated">
            <a:extLst>
              <a:ext uri="{FF2B5EF4-FFF2-40B4-BE49-F238E27FC236}">
                <a16:creationId xmlns:a16="http://schemas.microsoft.com/office/drawing/2014/main" id="{D033BD6B-4410-EE42-AEA7-AED461E9F57D}"/>
              </a:ext>
            </a:extLst>
          </p:cNvPr>
          <p:cNvPicPr>
            <a:picLocks noChangeAspect="1"/>
          </p:cNvPicPr>
          <p:nvPr/>
        </p:nvPicPr>
        <p:blipFill>
          <a:blip r:embed="rId3"/>
          <a:stretch>
            <a:fillRect/>
          </a:stretch>
        </p:blipFill>
        <p:spPr>
          <a:xfrm>
            <a:off x="8259817" y="3818384"/>
            <a:ext cx="3817883" cy="2714808"/>
          </a:xfrm>
          <a:prstGeom prst="rect">
            <a:avLst/>
          </a:prstGeom>
        </p:spPr>
      </p:pic>
      <p:sp>
        <p:nvSpPr>
          <p:cNvPr id="2" name="TextBox 1">
            <a:extLst>
              <a:ext uri="{FF2B5EF4-FFF2-40B4-BE49-F238E27FC236}">
                <a16:creationId xmlns:a16="http://schemas.microsoft.com/office/drawing/2014/main" id="{7FA7A9D0-9F37-CB44-9FF7-63B8F52617E5}"/>
              </a:ext>
            </a:extLst>
          </p:cNvPr>
          <p:cNvSpPr txBox="1"/>
          <p:nvPr/>
        </p:nvSpPr>
        <p:spPr>
          <a:xfrm>
            <a:off x="8714509" y="3879877"/>
            <a:ext cx="1039091" cy="292388"/>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8100000" scaled="1"/>
            <a:tileRect/>
          </a:gradFill>
        </p:spPr>
        <p:txBody>
          <a:bodyPr wrap="square" rtlCol="0">
            <a:spAutoFit/>
          </a:bodyPr>
          <a:lstStyle/>
          <a:p>
            <a:r>
              <a:rPr lang="aa-ET" sz="1300" dirty="0"/>
              <a:t>Petty Trade</a:t>
            </a:r>
          </a:p>
        </p:txBody>
      </p:sp>
    </p:spTree>
    <p:extLst>
      <p:ext uri="{BB962C8B-B14F-4D97-AF65-F5344CB8AC3E}">
        <p14:creationId xmlns:p14="http://schemas.microsoft.com/office/powerpoint/2010/main" val="16820465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2225</Words>
  <Application>Microsoft Office PowerPoint</Application>
  <PresentationFormat>Widescreen</PresentationFormat>
  <Paragraphs>204</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ITC Avant Garde Std Bk</vt:lpstr>
      <vt:lpstr>ITC Avant Garde Std Md</vt:lpstr>
      <vt:lpstr>Questrial</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Roman H.</dc:creator>
  <cp:lastModifiedBy>Judit NEMETH-ALMASI</cp:lastModifiedBy>
  <cp:revision>103</cp:revision>
  <dcterms:created xsi:type="dcterms:W3CDTF">2021-04-20T20:06:19Z</dcterms:created>
  <dcterms:modified xsi:type="dcterms:W3CDTF">2021-06-16T07:18:30Z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860d69-286e-4a02-b593-0e1cf0ff2d9c_Enabled">
    <vt:lpwstr>true</vt:lpwstr>
  </property>
  <property fmtid="{D5CDD505-2E9C-101B-9397-08002B2CF9AE}" pid="3" name="MSIP_Label_40860d69-286e-4a02-b593-0e1cf0ff2d9c_SetDate">
    <vt:lpwstr>2021-04-20T22:46:14Z</vt:lpwstr>
  </property>
  <property fmtid="{D5CDD505-2E9C-101B-9397-08002B2CF9AE}" pid="4" name="MSIP_Label_40860d69-286e-4a02-b593-0e1cf0ff2d9c_Method">
    <vt:lpwstr>Privileged</vt:lpwstr>
  </property>
  <property fmtid="{D5CDD505-2E9C-101B-9397-08002B2CF9AE}" pid="5" name="MSIP_Label_40860d69-286e-4a02-b593-0e1cf0ff2d9c_Name">
    <vt:lpwstr>Interna_0</vt:lpwstr>
  </property>
  <property fmtid="{D5CDD505-2E9C-101B-9397-08002B2CF9AE}" pid="6" name="MSIP_Label_40860d69-286e-4a02-b593-0e1cf0ff2d9c_SiteId">
    <vt:lpwstr>e95d19cb-8725-4b0b-8ce2-ff42be9ae6e9</vt:lpwstr>
  </property>
  <property fmtid="{D5CDD505-2E9C-101B-9397-08002B2CF9AE}" pid="7" name="MSIP_Label_40860d69-286e-4a02-b593-0e1cf0ff2d9c_ActionId">
    <vt:lpwstr>6f244562-2d87-49f5-833e-bc88a6dab1a4</vt:lpwstr>
  </property>
  <property fmtid="{D5CDD505-2E9C-101B-9397-08002B2CF9AE}" pid="8" name="MSIP_Label_40860d69-286e-4a02-b593-0e1cf0ff2d9c_ContentBits">
    <vt:lpwstr>1</vt:lpwstr>
  </property>
  <property fmtid="{D5CDD505-2E9C-101B-9397-08002B2CF9AE}" pid="9" name="ClassificationContentMarkingHeaderLocations">
    <vt:lpwstr>Tema de Office:8</vt:lpwstr>
  </property>
  <property fmtid="{D5CDD505-2E9C-101B-9397-08002B2CF9AE}" pid="10" name="ClassificationContentMarkingHeaderText">
    <vt:lpwstr>DOCUMENTO INTERNO</vt:lpwstr>
  </property>
</Properties>
</file>